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60" r:id="rId4"/>
    <p:sldId id="258" r:id="rId5"/>
    <p:sldId id="259" r:id="rId6"/>
    <p:sldId id="266" r:id="rId7"/>
    <p:sldId id="267" r:id="rId8"/>
    <p:sldId id="269" r:id="rId9"/>
    <p:sldId id="270" r:id="rId10"/>
    <p:sldId id="263" r:id="rId11"/>
    <p:sldId id="264" r:id="rId12"/>
    <p:sldId id="268" r:id="rId13"/>
    <p:sldId id="271" r:id="rId14"/>
  </p:sldIdLst>
  <p:sldSz cx="14630400" cy="8229600"/>
  <p:notesSz cx="8229600" cy="14630400"/>
  <p:embeddedFontLst>
    <p:embeddedFont>
      <p:font typeface="DM Sans Semi Bold" panose="020B0604020202020204" charset="0"/>
      <p:regular r:id="rId16"/>
    </p:embeddedFont>
    <p:embeddedFont>
      <p:font typeface="Fraunces Extra Bold" panose="020B0604020202020204" charset="-93"/>
      <p:regular r:id="rId17"/>
    </p:embeddedFont>
    <p:embeddedFont>
      <p:font typeface="Inter Medium" panose="020B0604020202020204" charset="0"/>
      <p:regular r:id="rId18"/>
    </p:embeddedFont>
    <p:embeddedFont>
      <p:font typeface="Nobile" panose="020B0604020202020204" charset="0"/>
      <p:regular r:id="rId19"/>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10"/>
  </p:normalViewPr>
  <p:slideViewPr>
    <p:cSldViewPr snapToGrid="0" snapToObjects="1">
      <p:cViewPr varScale="1">
        <p:scale>
          <a:sx n="66" d="100"/>
          <a:sy n="66"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428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F8CC0-755D-7C2F-2960-E3C7E1D78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9C0D53-46CD-CAED-1F8B-80F3FE7F42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82827-D93E-C10C-7589-C4D1000809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62DE4-E725-250B-9A2B-5745D258085D}"/>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66197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A2EE2-D8D0-5082-88AD-01AEDCA85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C94B1-3ECC-3F74-9840-E1E39BEF62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45F2C-0C3E-6B6C-424B-DBBDF083D8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3C322B-E6ED-480D-B035-B8F15031DE7D}"/>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15160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7B8A-DB08-C9D5-B224-D34A57437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58E13-F191-5A9D-BAD3-5285FA5C8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C98EC3-E81E-03E3-857A-4FEDC77B22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0B2BEB-3037-DBA2-3248-08C4E0CF6CE8}"/>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69032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C8DDB-DCDC-FF77-A68B-3C1F599B9A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E58A19-8056-D2AB-BD76-967DDF31F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5A75F-BEB3-58DE-C905-7FBAAB30AE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F3D875-E609-8752-E40E-4AD3EC64C29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1036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53304-CA3B-7DBE-76AB-D9FE272E6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61B73-F243-B513-EF28-8A5330039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E353C-F1F0-F263-7FB6-9EDB6EF595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B348C8-85B6-CE90-29FA-A5AD1B809B01}"/>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18894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87D1C-1C37-9F59-9D80-F48A45EBA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DDEE3-E49B-1A39-4C18-7F189BE4B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F116AA-1703-5FC3-F0D4-A4E458EBCE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ED44FC-FDEC-8DA7-C9F6-DCAB98A93C7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966126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Đồ án công nghệ .net - Ứng dụng quản lý thư viện</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Chào mừng đến với dự án công nghệ .NET phát triển ứng dụng quản lý thư viện của chúng tôi. Trong buổi trình bày này, chúng tôi sẽ chia sẻ với các bạn về mục tiêu, phạm vi, công nghệ và các chức năng chính của ứng dụng này.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10119"/>
            <a:ext cx="10292120"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Giao diện người dùng và trải nghiệm</a:t>
            </a:r>
            <a:endParaRPr lang="en-US" sz="4450" dirty="0"/>
          </a:p>
        </p:txBody>
      </p:sp>
      <p:sp>
        <p:nvSpPr>
          <p:cNvPr id="4" name="Shape 1"/>
          <p:cNvSpPr/>
          <p:nvPr/>
        </p:nvSpPr>
        <p:spPr>
          <a:xfrm>
            <a:off x="793790" y="4859060"/>
            <a:ext cx="4196358" cy="2395657"/>
          </a:xfrm>
          <a:prstGeom prst="roundRect">
            <a:avLst>
              <a:gd name="adj" fmla="val 8521"/>
            </a:avLst>
          </a:prstGeom>
          <a:solidFill>
            <a:srgbClr val="E8F3E8"/>
          </a:solidFill>
          <a:ln/>
        </p:spPr>
      </p:sp>
      <p:sp>
        <p:nvSpPr>
          <p:cNvPr id="5" name="Text 2"/>
          <p:cNvSpPr/>
          <p:nvPr/>
        </p:nvSpPr>
        <p:spPr>
          <a:xfrm>
            <a:off x="1020604" y="50858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Trực quan</a:t>
            </a:r>
            <a:endParaRPr lang="en-US" sz="2200" dirty="0"/>
          </a:p>
        </p:txBody>
      </p:sp>
      <p:sp>
        <p:nvSpPr>
          <p:cNvPr id="6" name="Text 3"/>
          <p:cNvSpPr/>
          <p:nvPr/>
        </p:nvSpPr>
        <p:spPr>
          <a:xfrm>
            <a:off x="1020604"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Giao diện sẽ được thiết kế thân thiện và dễ sử dụng, với các biểu tượng và màu sắc phù hợp.</a:t>
            </a:r>
            <a:endParaRPr lang="en-US" sz="1750" dirty="0"/>
          </a:p>
        </p:txBody>
      </p:sp>
      <p:sp>
        <p:nvSpPr>
          <p:cNvPr id="7" name="Shape 4"/>
          <p:cNvSpPr/>
          <p:nvPr/>
        </p:nvSpPr>
        <p:spPr>
          <a:xfrm>
            <a:off x="5216962" y="4859060"/>
            <a:ext cx="4196358" cy="2395657"/>
          </a:xfrm>
          <a:prstGeom prst="roundRect">
            <a:avLst>
              <a:gd name="adj" fmla="val 8521"/>
            </a:avLst>
          </a:prstGeom>
          <a:solidFill>
            <a:srgbClr val="E8F3E8"/>
          </a:solidFill>
          <a:ln/>
        </p:spPr>
      </p:sp>
      <p:sp>
        <p:nvSpPr>
          <p:cNvPr id="8" name="Text 5"/>
          <p:cNvSpPr/>
          <p:nvPr/>
        </p:nvSpPr>
        <p:spPr>
          <a:xfrm>
            <a:off x="5443776" y="50858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Đa nền tảng</a:t>
            </a:r>
            <a:endParaRPr lang="en-US" sz="2200" dirty="0"/>
          </a:p>
        </p:txBody>
      </p:sp>
      <p:sp>
        <p:nvSpPr>
          <p:cNvPr id="9" name="Text 6"/>
          <p:cNvSpPr/>
          <p:nvPr/>
        </p:nvSpPr>
        <p:spPr>
          <a:xfrm>
            <a:off x="5443776"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Ứng dụng sẽ được xây dựng theo responsive design, để người dùng có thể truy cập trên nhiều thiết bị khác nhau.</a:t>
            </a:r>
            <a:endParaRPr lang="en-US" sz="1750" dirty="0"/>
          </a:p>
        </p:txBody>
      </p:sp>
      <p:sp>
        <p:nvSpPr>
          <p:cNvPr id="10" name="Shape 7"/>
          <p:cNvSpPr/>
          <p:nvPr/>
        </p:nvSpPr>
        <p:spPr>
          <a:xfrm>
            <a:off x="9640133" y="4859060"/>
            <a:ext cx="4196358" cy="2395657"/>
          </a:xfrm>
          <a:prstGeom prst="roundRect">
            <a:avLst>
              <a:gd name="adj" fmla="val 8521"/>
            </a:avLst>
          </a:prstGeom>
          <a:solidFill>
            <a:srgbClr val="E8F3E8"/>
          </a:solidFill>
          <a:ln/>
        </p:spPr>
      </p:sp>
      <p:sp>
        <p:nvSpPr>
          <p:cNvPr id="11" name="Text 8"/>
          <p:cNvSpPr/>
          <p:nvPr/>
        </p:nvSpPr>
        <p:spPr>
          <a:xfrm>
            <a:off x="9866948" y="50858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Tối ưu hóa</a:t>
            </a:r>
            <a:endParaRPr lang="en-US" sz="2200" dirty="0"/>
          </a:p>
        </p:txBody>
      </p:sp>
      <p:sp>
        <p:nvSpPr>
          <p:cNvPr id="12" name="Text 9"/>
          <p:cNvSpPr/>
          <p:nvPr/>
        </p:nvSpPr>
        <p:spPr>
          <a:xfrm>
            <a:off x="9866948"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Giao diện sẽ được tối ưu hóa về tốc độ tải và trải nghiệm người dùng.</a:t>
            </a:r>
            <a:endParaRPr lang="en-US" sz="1750" dirty="0"/>
          </a:p>
        </p:txBody>
      </p:sp>
      <p:sp>
        <p:nvSpPr>
          <p:cNvPr id="13" name="Rectangle 12">
            <a:extLst>
              <a:ext uri="{FF2B5EF4-FFF2-40B4-BE49-F238E27FC236}">
                <a16:creationId xmlns:a16="http://schemas.microsoft.com/office/drawing/2014/main" id="{235E1F23-BCFF-CC57-3FB4-7B583CC47605}"/>
              </a:ext>
            </a:extLst>
          </p:cNvPr>
          <p:cNvSpPr/>
          <p:nvPr/>
        </p:nvSpPr>
        <p:spPr>
          <a:xfrm>
            <a:off x="12511669" y="7426712"/>
            <a:ext cx="2029522"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8679"/>
            <a:ext cx="6382822"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Kiểm thử và triển khai</a:t>
            </a:r>
            <a:endParaRPr lang="en-US" sz="4450" dirty="0"/>
          </a:p>
        </p:txBody>
      </p:sp>
      <p:sp>
        <p:nvSpPr>
          <p:cNvPr id="4" name="Shape 1"/>
          <p:cNvSpPr/>
          <p:nvPr/>
        </p:nvSpPr>
        <p:spPr>
          <a:xfrm>
            <a:off x="6605111" y="1907619"/>
            <a:ext cx="30480" cy="5463183"/>
          </a:xfrm>
          <a:prstGeom prst="roundRect">
            <a:avLst>
              <a:gd name="adj" fmla="val 669768"/>
            </a:avLst>
          </a:prstGeom>
          <a:solidFill>
            <a:srgbClr val="CED9CE"/>
          </a:solidFill>
          <a:ln/>
        </p:spPr>
      </p:sp>
      <p:sp>
        <p:nvSpPr>
          <p:cNvPr id="5" name="Shape 2"/>
          <p:cNvSpPr/>
          <p:nvPr/>
        </p:nvSpPr>
        <p:spPr>
          <a:xfrm>
            <a:off x="6845022" y="2402681"/>
            <a:ext cx="793790" cy="30480"/>
          </a:xfrm>
          <a:prstGeom prst="roundRect">
            <a:avLst>
              <a:gd name="adj" fmla="val 669768"/>
            </a:avLst>
          </a:prstGeom>
          <a:solidFill>
            <a:srgbClr val="CED9CE"/>
          </a:solidFill>
          <a:ln/>
        </p:spPr>
      </p:sp>
      <p:sp>
        <p:nvSpPr>
          <p:cNvPr id="6" name="Shape 3"/>
          <p:cNvSpPr/>
          <p:nvPr/>
        </p:nvSpPr>
        <p:spPr>
          <a:xfrm>
            <a:off x="6365200" y="2162770"/>
            <a:ext cx="510302" cy="510302"/>
          </a:xfrm>
          <a:prstGeom prst="roundRect">
            <a:avLst>
              <a:gd name="adj" fmla="val 40005"/>
            </a:avLst>
          </a:prstGeom>
          <a:solidFill>
            <a:srgbClr val="E8F3E8"/>
          </a:solidFill>
          <a:ln/>
        </p:spPr>
      </p:sp>
      <p:sp>
        <p:nvSpPr>
          <p:cNvPr id="7" name="Text 4"/>
          <p:cNvSpPr/>
          <p:nvPr/>
        </p:nvSpPr>
        <p:spPr>
          <a:xfrm>
            <a:off x="6535460" y="2247781"/>
            <a:ext cx="169783"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8" name="Text 5"/>
          <p:cNvSpPr/>
          <p:nvPr/>
        </p:nvSpPr>
        <p:spPr>
          <a:xfrm>
            <a:off x="7867888" y="21344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Kiểm thử</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Thực hiện các bộ kiểm thử đơn vị, kiểm thử tích hợp và kiểm thử hệ thống để đảm bảo chất lượng.</a:t>
            </a:r>
            <a:endParaRPr lang="en-US" sz="1750" dirty="0"/>
          </a:p>
        </p:txBody>
      </p:sp>
      <p:sp>
        <p:nvSpPr>
          <p:cNvPr id="10" name="Shape 7"/>
          <p:cNvSpPr/>
          <p:nvPr/>
        </p:nvSpPr>
        <p:spPr>
          <a:xfrm>
            <a:off x="6845022" y="4299347"/>
            <a:ext cx="793790" cy="30480"/>
          </a:xfrm>
          <a:prstGeom prst="roundRect">
            <a:avLst>
              <a:gd name="adj" fmla="val 669768"/>
            </a:avLst>
          </a:prstGeom>
          <a:solidFill>
            <a:srgbClr val="CED9CE"/>
          </a:solidFill>
          <a:ln/>
        </p:spPr>
      </p:sp>
      <p:sp>
        <p:nvSpPr>
          <p:cNvPr id="11" name="Shape 8"/>
          <p:cNvSpPr/>
          <p:nvPr/>
        </p:nvSpPr>
        <p:spPr>
          <a:xfrm>
            <a:off x="6365200" y="4059436"/>
            <a:ext cx="510302" cy="510302"/>
          </a:xfrm>
          <a:prstGeom prst="roundRect">
            <a:avLst>
              <a:gd name="adj" fmla="val 40005"/>
            </a:avLst>
          </a:prstGeom>
          <a:solidFill>
            <a:srgbClr val="E8F3E8"/>
          </a:solidFill>
          <a:ln/>
        </p:spPr>
      </p:sp>
      <p:sp>
        <p:nvSpPr>
          <p:cNvPr id="12" name="Text 9"/>
          <p:cNvSpPr/>
          <p:nvPr/>
        </p:nvSpPr>
        <p:spPr>
          <a:xfrm>
            <a:off x="6509147" y="4144447"/>
            <a:ext cx="222409"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3" name="Text 10"/>
          <p:cNvSpPr/>
          <p:nvPr/>
        </p:nvSpPr>
        <p:spPr>
          <a:xfrm>
            <a:off x="7994213" y="59832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Triển khai</a:t>
            </a:r>
            <a:endParaRPr lang="en-US" sz="2200" dirty="0"/>
          </a:p>
        </p:txBody>
      </p:sp>
      <p:sp>
        <p:nvSpPr>
          <p:cNvPr id="14" name="Text 11"/>
          <p:cNvSpPr/>
          <p:nvPr/>
        </p:nvSpPr>
        <p:spPr>
          <a:xfrm>
            <a:off x="7994213" y="6473660"/>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Triển khai ứng dụng lên môi trường máy chủ và tiến hành các bước cài đặt, cấu hình.</a:t>
            </a:r>
            <a:endParaRPr lang="en-US" sz="1750" dirty="0"/>
          </a:p>
        </p:txBody>
      </p:sp>
      <p:sp>
        <p:nvSpPr>
          <p:cNvPr id="15" name="Shape 12"/>
          <p:cNvSpPr/>
          <p:nvPr/>
        </p:nvSpPr>
        <p:spPr>
          <a:xfrm>
            <a:off x="6845022" y="6196013"/>
            <a:ext cx="793790" cy="30480"/>
          </a:xfrm>
          <a:prstGeom prst="roundRect">
            <a:avLst>
              <a:gd name="adj" fmla="val 669768"/>
            </a:avLst>
          </a:prstGeom>
          <a:solidFill>
            <a:srgbClr val="CED9CE"/>
          </a:solidFill>
          <a:ln/>
        </p:spPr>
      </p:sp>
      <p:sp>
        <p:nvSpPr>
          <p:cNvPr id="16" name="Shape 13"/>
          <p:cNvSpPr/>
          <p:nvPr/>
        </p:nvSpPr>
        <p:spPr>
          <a:xfrm>
            <a:off x="6365200" y="5956102"/>
            <a:ext cx="510302" cy="510302"/>
          </a:xfrm>
          <a:prstGeom prst="roundRect">
            <a:avLst>
              <a:gd name="adj" fmla="val 40005"/>
            </a:avLst>
          </a:prstGeom>
          <a:solidFill>
            <a:srgbClr val="E8F3E8"/>
          </a:solidFill>
          <a:ln/>
        </p:spPr>
      </p:sp>
      <p:sp>
        <p:nvSpPr>
          <p:cNvPr id="17" name="Text 14"/>
          <p:cNvSpPr/>
          <p:nvPr/>
        </p:nvSpPr>
        <p:spPr>
          <a:xfrm>
            <a:off x="6517600" y="6041112"/>
            <a:ext cx="205502"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20" name="Text 10">
            <a:extLst>
              <a:ext uri="{FF2B5EF4-FFF2-40B4-BE49-F238E27FC236}">
                <a16:creationId xmlns:a16="http://schemas.microsoft.com/office/drawing/2014/main" id="{54755BFF-6315-B998-8F55-452D0E432E5A}"/>
              </a:ext>
            </a:extLst>
          </p:cNvPr>
          <p:cNvSpPr/>
          <p:nvPr/>
        </p:nvSpPr>
        <p:spPr>
          <a:xfrm>
            <a:off x="7997487" y="4107780"/>
            <a:ext cx="2835235" cy="354330"/>
          </a:xfrm>
          <a:prstGeom prst="rect">
            <a:avLst/>
          </a:prstGeom>
          <a:noFill/>
          <a:ln/>
        </p:spPr>
        <p:txBody>
          <a:bodyPr wrap="none" lIns="0" tIns="0" rIns="0" bIns="0" rtlCol="0" anchor="t"/>
          <a:lstStyle/>
          <a:p>
            <a:pPr marL="0" indent="0" algn="l">
              <a:lnSpc>
                <a:spcPts val="2750"/>
              </a:lnSpc>
              <a:buNone/>
            </a:pPr>
            <a:r>
              <a:rPr lang="vi-VN" sz="2200" b="1">
                <a:solidFill>
                  <a:srgbClr val="405449"/>
                </a:solidFill>
                <a:latin typeface="Fraunces Extra Bold" pitchFamily="34" charset="0"/>
              </a:rPr>
              <a:t>Tối ưu</a:t>
            </a:r>
            <a:endParaRPr lang="en-US" sz="2200" dirty="0"/>
          </a:p>
        </p:txBody>
      </p:sp>
      <p:sp>
        <p:nvSpPr>
          <p:cNvPr id="21" name="Text 11">
            <a:extLst>
              <a:ext uri="{FF2B5EF4-FFF2-40B4-BE49-F238E27FC236}">
                <a16:creationId xmlns:a16="http://schemas.microsoft.com/office/drawing/2014/main" id="{D325A29C-090A-474B-3E31-9BC015303DBA}"/>
              </a:ext>
            </a:extLst>
          </p:cNvPr>
          <p:cNvSpPr/>
          <p:nvPr/>
        </p:nvSpPr>
        <p:spPr>
          <a:xfrm>
            <a:off x="7997487" y="4598198"/>
            <a:ext cx="5968722" cy="725805"/>
          </a:xfrm>
          <a:prstGeom prst="rect">
            <a:avLst/>
          </a:prstGeom>
          <a:noFill/>
          <a:ln/>
        </p:spPr>
        <p:txBody>
          <a:bodyPr wrap="square" lIns="0" tIns="0" rIns="0" bIns="0" rtlCol="0" anchor="t"/>
          <a:lstStyle/>
          <a:p>
            <a:pPr marL="0" indent="0" algn="l">
              <a:lnSpc>
                <a:spcPts val="2850"/>
              </a:lnSpc>
              <a:buNone/>
            </a:pPr>
            <a:r>
              <a:rPr lang="vi-VN" sz="1750"/>
              <a:t>Tối ưu hóa các chức năng và giao diện người dùng </a:t>
            </a:r>
            <a:endParaRPr lang="en-US" sz="1750" dirty="0"/>
          </a:p>
        </p:txBody>
      </p:sp>
      <p:sp>
        <p:nvSpPr>
          <p:cNvPr id="22" name="Rectangle 21">
            <a:extLst>
              <a:ext uri="{FF2B5EF4-FFF2-40B4-BE49-F238E27FC236}">
                <a16:creationId xmlns:a16="http://schemas.microsoft.com/office/drawing/2014/main" id="{600B0E88-D64E-00D1-58F5-703E35E0CCB7}"/>
              </a:ext>
            </a:extLst>
          </p:cNvPr>
          <p:cNvSpPr/>
          <p:nvPr/>
        </p:nvSpPr>
        <p:spPr>
          <a:xfrm>
            <a:off x="12511669" y="7426712"/>
            <a:ext cx="2029522"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7DBF0-A697-0412-2DFC-C6C9B8BCFC12}"/>
            </a:ext>
          </a:extLst>
        </p:cNvPr>
        <p:cNvGrpSpPr/>
        <p:nvPr/>
      </p:nvGrpSpPr>
      <p:grpSpPr>
        <a:xfrm>
          <a:off x="0" y="0"/>
          <a:ext cx="0" cy="0"/>
          <a:chOff x="0" y="0"/>
          <a:chExt cx="0" cy="0"/>
        </a:xfrm>
      </p:grpSpPr>
      <p:sp>
        <p:nvSpPr>
          <p:cNvPr id="18" name="Text 0">
            <a:extLst>
              <a:ext uri="{FF2B5EF4-FFF2-40B4-BE49-F238E27FC236}">
                <a16:creationId xmlns:a16="http://schemas.microsoft.com/office/drawing/2014/main" id="{A9379EFD-A1B0-66CA-D714-FB013086486A}"/>
              </a:ext>
            </a:extLst>
          </p:cNvPr>
          <p:cNvSpPr/>
          <p:nvPr/>
        </p:nvSpPr>
        <p:spPr>
          <a:xfrm>
            <a:off x="793790" y="218967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Kết luận</a:t>
            </a:r>
            <a:endParaRPr lang="en-US" sz="4450" dirty="0"/>
          </a:p>
        </p:txBody>
      </p:sp>
      <p:sp>
        <p:nvSpPr>
          <p:cNvPr id="19" name="Text 1">
            <a:extLst>
              <a:ext uri="{FF2B5EF4-FFF2-40B4-BE49-F238E27FC236}">
                <a16:creationId xmlns:a16="http://schemas.microsoft.com/office/drawing/2014/main" id="{EF236C57-EF4C-86CB-528D-0C4CD98B5852}"/>
              </a:ext>
            </a:extLst>
          </p:cNvPr>
          <p:cNvSpPr/>
          <p:nvPr/>
        </p:nvSpPr>
        <p:spPr>
          <a:xfrm>
            <a:off x="793790" y="335208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Phần mềm quản lý thư viện được phát triển dựa trên công nghệ .NET Framework nhằm đáp ứng nhu cầu quản lý sách, tài liệu và độc giả trong một trường đại học.</a:t>
            </a:r>
            <a:endParaRPr lang="en-US" sz="1750" dirty="0"/>
          </a:p>
        </p:txBody>
      </p:sp>
      <p:sp>
        <p:nvSpPr>
          <p:cNvPr id="22" name="Text 2">
            <a:extLst>
              <a:ext uri="{FF2B5EF4-FFF2-40B4-BE49-F238E27FC236}">
                <a16:creationId xmlns:a16="http://schemas.microsoft.com/office/drawing/2014/main" id="{09556CAB-E8AB-E9E3-FEEB-5878747DBF77}"/>
              </a:ext>
            </a:extLst>
          </p:cNvPr>
          <p:cNvSpPr/>
          <p:nvPr/>
        </p:nvSpPr>
        <p:spPr>
          <a:xfrm>
            <a:off x="793790" y="4333042"/>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Phần mềm đã được thiết kế và xây dựng dựa trên các yêu cầu nghiệp vụ, bao gồm các chức năng chính như quản lý độc giả, quản lý sách, mượn-trả sách, xử lý phạt và thống kê.</a:t>
            </a:r>
            <a:endParaRPr lang="en-US" sz="1750" dirty="0"/>
          </a:p>
        </p:txBody>
      </p:sp>
      <p:sp>
        <p:nvSpPr>
          <p:cNvPr id="23" name="Text 3">
            <a:extLst>
              <a:ext uri="{FF2B5EF4-FFF2-40B4-BE49-F238E27FC236}">
                <a16:creationId xmlns:a16="http://schemas.microsoft.com/office/drawing/2014/main" id="{407F4376-D67A-129D-75F1-982D054D15D9}"/>
              </a:ext>
            </a:extLst>
          </p:cNvPr>
          <p:cNvSpPr/>
          <p:nvPr/>
        </p:nvSpPr>
        <p:spPr>
          <a:xfrm>
            <a:off x="793790" y="531399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Dự án này đã mang lại hiệu quả cao trong việc hỗ trợ quản lý thư viện, tiết kiệm thời gian, nâng cao hiệu quả công việc của nhân viên thư viện và hỗ trợ người dùng tìm kiếm sách một cách dễ dàng và hiệu quả.</a:t>
            </a:r>
            <a:endParaRPr lang="en-US" sz="1750" dirty="0"/>
          </a:p>
        </p:txBody>
      </p:sp>
      <p:sp>
        <p:nvSpPr>
          <p:cNvPr id="24" name="Rectangle 23">
            <a:extLst>
              <a:ext uri="{FF2B5EF4-FFF2-40B4-BE49-F238E27FC236}">
                <a16:creationId xmlns:a16="http://schemas.microsoft.com/office/drawing/2014/main" id="{6EB6428F-C120-4578-5C85-AB55BF95D5D8}"/>
              </a:ext>
            </a:extLst>
          </p:cNvPr>
          <p:cNvSpPr/>
          <p:nvPr/>
        </p:nvSpPr>
        <p:spPr>
          <a:xfrm>
            <a:off x="12511669" y="7426712"/>
            <a:ext cx="2029522"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962432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99CDB-8437-9C9F-B77B-E9C5693FC418}"/>
            </a:ext>
          </a:extLst>
        </p:cNvPr>
        <p:cNvGrpSpPr/>
        <p:nvPr/>
      </p:nvGrpSpPr>
      <p:grpSpPr>
        <a:xfrm>
          <a:off x="0" y="0"/>
          <a:ext cx="0" cy="0"/>
          <a:chOff x="0" y="0"/>
          <a:chExt cx="0" cy="0"/>
        </a:xfrm>
      </p:grpSpPr>
      <p:sp>
        <p:nvSpPr>
          <p:cNvPr id="18" name="Text 0">
            <a:extLst>
              <a:ext uri="{FF2B5EF4-FFF2-40B4-BE49-F238E27FC236}">
                <a16:creationId xmlns:a16="http://schemas.microsoft.com/office/drawing/2014/main" id="{AB26552B-C728-7E9A-33D2-240FB3546817}"/>
              </a:ext>
            </a:extLst>
          </p:cNvPr>
          <p:cNvSpPr/>
          <p:nvPr/>
        </p:nvSpPr>
        <p:spPr>
          <a:xfrm>
            <a:off x="949123" y="1066933"/>
            <a:ext cx="5670590" cy="708779"/>
          </a:xfrm>
          <a:prstGeom prst="rect">
            <a:avLst/>
          </a:prstGeom>
          <a:noFill/>
          <a:ln/>
        </p:spPr>
        <p:txBody>
          <a:bodyPr wrap="none" lIns="0" tIns="0" rIns="0" bIns="0" rtlCol="0" anchor="t"/>
          <a:lstStyle/>
          <a:p>
            <a:pPr marL="0" indent="0">
              <a:lnSpc>
                <a:spcPts val="5550"/>
              </a:lnSpc>
              <a:buNone/>
            </a:pPr>
            <a:r>
              <a:rPr lang="vi-VN" sz="4450"/>
              <a:t>Phân công công việc </a:t>
            </a:r>
            <a:endParaRPr lang="en-US" sz="4450" dirty="0"/>
          </a:p>
        </p:txBody>
      </p:sp>
      <p:sp>
        <p:nvSpPr>
          <p:cNvPr id="24" name="Rectangle 23">
            <a:extLst>
              <a:ext uri="{FF2B5EF4-FFF2-40B4-BE49-F238E27FC236}">
                <a16:creationId xmlns:a16="http://schemas.microsoft.com/office/drawing/2014/main" id="{823606DD-038B-87F9-580E-26F0CAF14C54}"/>
              </a:ext>
            </a:extLst>
          </p:cNvPr>
          <p:cNvSpPr/>
          <p:nvPr/>
        </p:nvSpPr>
        <p:spPr>
          <a:xfrm>
            <a:off x="12511669" y="7426712"/>
            <a:ext cx="2029522"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FC5C756C-507A-0674-9EE5-31B757882CA2}"/>
              </a:ext>
            </a:extLst>
          </p:cNvPr>
          <p:cNvPicPr>
            <a:picLocks noChangeAspect="1"/>
          </p:cNvPicPr>
          <p:nvPr/>
        </p:nvPicPr>
        <p:blipFill>
          <a:blip r:embed="rId3"/>
          <a:stretch>
            <a:fillRect/>
          </a:stretch>
        </p:blipFill>
        <p:spPr>
          <a:xfrm>
            <a:off x="949123" y="2534856"/>
            <a:ext cx="13212045" cy="4891855"/>
          </a:xfrm>
          <a:prstGeom prst="rect">
            <a:avLst/>
          </a:prstGeom>
        </p:spPr>
      </p:pic>
    </p:spTree>
    <p:extLst>
      <p:ext uri="{BB962C8B-B14F-4D97-AF65-F5344CB8AC3E}">
        <p14:creationId xmlns:p14="http://schemas.microsoft.com/office/powerpoint/2010/main" val="316461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01469"/>
            <a:ext cx="8462724"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Mục tiêu và phạm vi ứng dụng</a:t>
            </a:r>
            <a:endParaRPr lang="en-US" sz="4450" dirty="0"/>
          </a:p>
        </p:txBody>
      </p:sp>
      <p:sp>
        <p:nvSpPr>
          <p:cNvPr id="3" name="Text 1"/>
          <p:cNvSpPr/>
          <p:nvPr/>
        </p:nvSpPr>
        <p:spPr>
          <a:xfrm>
            <a:off x="886389" y="3321918"/>
            <a:ext cx="2493154" cy="824213"/>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Mục tiêu</a:t>
            </a:r>
            <a:endParaRPr lang="en-US" sz="2200" dirty="0"/>
          </a:p>
        </p:txBody>
      </p:sp>
      <p:sp>
        <p:nvSpPr>
          <p:cNvPr id="4" name="Text 2"/>
          <p:cNvSpPr/>
          <p:nvPr/>
        </p:nvSpPr>
        <p:spPr>
          <a:xfrm>
            <a:off x="886388" y="3903062"/>
            <a:ext cx="5491263" cy="2532461"/>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Xây dựng một ứng dụng quản lý thư viện hiện đại, giúp nâng cao hiệu quả các hoạt động như mượn/trả sách, quản lý kho, thống kê và báo cáo.</a:t>
            </a:r>
            <a:endParaRPr lang="en-US" sz="1750" dirty="0"/>
          </a:p>
        </p:txBody>
      </p:sp>
      <p:sp>
        <p:nvSpPr>
          <p:cNvPr id="5" name="Text 3"/>
          <p:cNvSpPr/>
          <p:nvPr/>
        </p:nvSpPr>
        <p:spPr>
          <a:xfrm>
            <a:off x="7692120" y="3321918"/>
            <a:ext cx="2493154" cy="824213"/>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Phạm vi</a:t>
            </a:r>
            <a:endParaRPr lang="en-US" sz="2200" dirty="0"/>
          </a:p>
        </p:txBody>
      </p:sp>
      <p:sp>
        <p:nvSpPr>
          <p:cNvPr id="6" name="Text 4"/>
          <p:cNvSpPr/>
          <p:nvPr/>
        </p:nvSpPr>
        <p:spPr>
          <a:xfrm>
            <a:off x="7692119" y="3903062"/>
            <a:ext cx="5491263" cy="2532461"/>
          </a:xfrm>
          <a:prstGeom prst="rect">
            <a:avLst/>
          </a:prstGeom>
          <a:noFill/>
          <a:ln/>
        </p:spPr>
        <p:txBody>
          <a:bodyPr wrap="square" lIns="0" tIns="0" rIns="0" bIns="0" rtlCol="0" anchor="t"/>
          <a:lstStyle/>
          <a:p>
            <a:pPr marL="0" indent="0">
              <a:lnSpc>
                <a:spcPts val="2850"/>
              </a:lnSpc>
              <a:buNone/>
            </a:pPr>
            <a:r>
              <a:rPr lang="en-US" sz="1750">
                <a:solidFill>
                  <a:srgbClr val="405449"/>
                </a:solidFill>
                <a:latin typeface="Nobile" pitchFamily="34" charset="0"/>
                <a:ea typeface="Nobile" pitchFamily="34" charset="-122"/>
                <a:cs typeface="Nobile" pitchFamily="34" charset="-120"/>
              </a:rPr>
              <a:t>Ứng dụng này sẽ cung cấp các chức năng cơ bản cho các thao tác quản lý sách, bạn đọc và hoạt động mượn/trả sách.</a:t>
            </a:r>
            <a:r>
              <a:rPr lang="vi-VN" sz="1750">
                <a:solidFill>
                  <a:srgbClr val="405449"/>
                </a:solidFill>
                <a:latin typeface="Nobile" pitchFamily="34" charset="0"/>
                <a:ea typeface="Nobile" pitchFamily="34" charset="-122"/>
                <a:cs typeface="Nobile" pitchFamily="34" charset="-120"/>
              </a:rPr>
              <a:t>Đáp ứng nhu cầu cơ bản của 1 thư viện nhỏ </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3" name="Text 0"/>
          <p:cNvSpPr/>
          <p:nvPr/>
        </p:nvSpPr>
        <p:spPr>
          <a:xfrm>
            <a:off x="701993" y="551617"/>
            <a:ext cx="7740015" cy="1253728"/>
          </a:xfrm>
          <a:prstGeom prst="rect">
            <a:avLst/>
          </a:prstGeom>
          <a:noFill/>
          <a:ln/>
        </p:spPr>
        <p:txBody>
          <a:bodyPr wrap="square" lIns="0" tIns="0" rIns="0" bIns="0" rtlCol="0" anchor="t"/>
          <a:lstStyle/>
          <a:p>
            <a:pPr marL="0" indent="0">
              <a:lnSpc>
                <a:spcPts val="4900"/>
              </a:lnSpc>
              <a:buNone/>
            </a:pPr>
            <a:r>
              <a:rPr lang="en-US" sz="3900" b="1" dirty="0">
                <a:solidFill>
                  <a:srgbClr val="3B4540"/>
                </a:solidFill>
                <a:latin typeface="Fraunces Extra Bold" pitchFamily="34" charset="0"/>
                <a:ea typeface="Fraunces Extra Bold" pitchFamily="34" charset="-122"/>
                <a:cs typeface="Fraunces Extra Bold" pitchFamily="34" charset="-120"/>
              </a:rPr>
              <a:t>Công nghệ và công cụ phát triển</a:t>
            </a:r>
            <a:endParaRPr lang="en-US" sz="3900" dirty="0"/>
          </a:p>
        </p:txBody>
      </p:sp>
      <p:pic>
        <p:nvPicPr>
          <p:cNvPr id="4" name="Image 1" descr="preencoded.png"/>
          <p:cNvPicPr>
            <a:picLocks noChangeAspect="1"/>
          </p:cNvPicPr>
          <p:nvPr/>
        </p:nvPicPr>
        <p:blipFill>
          <a:blip r:embed="rId4"/>
          <a:stretch>
            <a:fillRect/>
          </a:stretch>
        </p:blipFill>
        <p:spPr>
          <a:xfrm>
            <a:off x="701993" y="2106216"/>
            <a:ext cx="501372" cy="501372"/>
          </a:xfrm>
          <a:prstGeom prst="rect">
            <a:avLst/>
          </a:prstGeom>
        </p:spPr>
      </p:pic>
      <p:sp>
        <p:nvSpPr>
          <p:cNvPr id="5" name="Text 1"/>
          <p:cNvSpPr/>
          <p:nvPr/>
        </p:nvSpPr>
        <p:spPr>
          <a:xfrm>
            <a:off x="701993" y="2808089"/>
            <a:ext cx="2507337" cy="313373"/>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ASP.NET Core</a:t>
            </a:r>
            <a:endParaRPr lang="en-US" sz="1950" dirty="0"/>
          </a:p>
        </p:txBody>
      </p:sp>
      <p:sp>
        <p:nvSpPr>
          <p:cNvPr id="6" name="Text 2"/>
          <p:cNvSpPr/>
          <p:nvPr/>
        </p:nvSpPr>
        <p:spPr>
          <a:xfrm>
            <a:off x="701993" y="3241715"/>
            <a:ext cx="7740015" cy="320992"/>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Sử dụng ASP.NET Core framework để xây dựng ứng dụng web.</a:t>
            </a:r>
            <a:endParaRPr lang="en-US" sz="1550" dirty="0"/>
          </a:p>
        </p:txBody>
      </p:sp>
      <p:pic>
        <p:nvPicPr>
          <p:cNvPr id="7" name="Image 2" descr="preencoded.png"/>
          <p:cNvPicPr>
            <a:picLocks noChangeAspect="1"/>
          </p:cNvPicPr>
          <p:nvPr/>
        </p:nvPicPr>
        <p:blipFill>
          <a:blip r:embed="rId5"/>
          <a:stretch>
            <a:fillRect/>
          </a:stretch>
        </p:blipFill>
        <p:spPr>
          <a:xfrm>
            <a:off x="701993" y="4164449"/>
            <a:ext cx="501372" cy="501372"/>
          </a:xfrm>
          <a:prstGeom prst="rect">
            <a:avLst/>
          </a:prstGeom>
        </p:spPr>
      </p:pic>
      <p:sp>
        <p:nvSpPr>
          <p:cNvPr id="8" name="Text 3"/>
          <p:cNvSpPr/>
          <p:nvPr/>
        </p:nvSpPr>
        <p:spPr>
          <a:xfrm>
            <a:off x="701993" y="4866323"/>
            <a:ext cx="2507337" cy="313373"/>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SQL Server</a:t>
            </a:r>
            <a:endParaRPr lang="en-US" sz="1950" dirty="0"/>
          </a:p>
        </p:txBody>
      </p:sp>
      <p:sp>
        <p:nvSpPr>
          <p:cNvPr id="9" name="Text 4"/>
          <p:cNvSpPr/>
          <p:nvPr/>
        </p:nvSpPr>
        <p:spPr>
          <a:xfrm>
            <a:off x="701993" y="5299948"/>
            <a:ext cx="7740015" cy="320992"/>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Sử dụng SQL Server để lưu trữ và quản lý dữ liệu.</a:t>
            </a:r>
            <a:endParaRPr lang="en-US" sz="1550" dirty="0"/>
          </a:p>
        </p:txBody>
      </p:sp>
      <p:pic>
        <p:nvPicPr>
          <p:cNvPr id="10" name="Image 3" descr="preencoded.png"/>
          <p:cNvPicPr>
            <a:picLocks noChangeAspect="1"/>
          </p:cNvPicPr>
          <p:nvPr/>
        </p:nvPicPr>
        <p:blipFill>
          <a:blip r:embed="rId6"/>
          <a:stretch>
            <a:fillRect/>
          </a:stretch>
        </p:blipFill>
        <p:spPr>
          <a:xfrm>
            <a:off x="701993" y="6222683"/>
            <a:ext cx="501372" cy="501372"/>
          </a:xfrm>
          <a:prstGeom prst="rect">
            <a:avLst/>
          </a:prstGeom>
        </p:spPr>
      </p:pic>
      <p:sp>
        <p:nvSpPr>
          <p:cNvPr id="11" name="Text 5"/>
          <p:cNvSpPr/>
          <p:nvPr/>
        </p:nvSpPr>
        <p:spPr>
          <a:xfrm>
            <a:off x="701993" y="6924556"/>
            <a:ext cx="2507337" cy="313373"/>
          </a:xfrm>
          <a:prstGeom prst="rect">
            <a:avLst/>
          </a:prstGeom>
          <a:noFill/>
          <a:ln/>
        </p:spPr>
        <p:txBody>
          <a:bodyPr wrap="none" lIns="0" tIns="0" rIns="0" bIns="0" rtlCol="0" anchor="t"/>
          <a:lstStyle/>
          <a:p>
            <a:pPr marL="0" indent="0" algn="l">
              <a:lnSpc>
                <a:spcPts val="2450"/>
              </a:lnSpc>
              <a:buNone/>
            </a:pPr>
            <a:r>
              <a:rPr lang="en-US" sz="1950" b="1" dirty="0">
                <a:solidFill>
                  <a:srgbClr val="405449"/>
                </a:solidFill>
                <a:latin typeface="Fraunces Extra Bold" pitchFamily="34" charset="0"/>
                <a:ea typeface="Fraunces Extra Bold" pitchFamily="34" charset="-122"/>
                <a:cs typeface="Fraunces Extra Bold" pitchFamily="34" charset="-120"/>
              </a:rPr>
              <a:t>Visual Studio</a:t>
            </a:r>
            <a:endParaRPr lang="en-US" sz="1950" dirty="0"/>
          </a:p>
        </p:txBody>
      </p:sp>
      <p:sp>
        <p:nvSpPr>
          <p:cNvPr id="12" name="Text 6"/>
          <p:cNvSpPr/>
          <p:nvPr/>
        </p:nvSpPr>
        <p:spPr>
          <a:xfrm>
            <a:off x="701993" y="7358182"/>
            <a:ext cx="7740015" cy="320992"/>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Nobile" pitchFamily="34" charset="0"/>
                <a:ea typeface="Nobile" pitchFamily="34" charset="-122"/>
                <a:cs typeface="Nobile" pitchFamily="34" charset="-120"/>
              </a:rPr>
              <a:t>Sử dụng Visual </a:t>
            </a:r>
            <a:r>
              <a:rPr lang="en-US" sz="1550">
                <a:solidFill>
                  <a:srgbClr val="405449"/>
                </a:solidFill>
                <a:latin typeface="Nobile" pitchFamily="34" charset="0"/>
                <a:ea typeface="Nobile" pitchFamily="34" charset="-122"/>
                <a:cs typeface="Nobile" pitchFamily="34" charset="-120"/>
              </a:rPr>
              <a:t>Studio để </a:t>
            </a:r>
            <a:r>
              <a:rPr lang="en-US" sz="1550" dirty="0">
                <a:solidFill>
                  <a:srgbClr val="405449"/>
                </a:solidFill>
                <a:latin typeface="Nobile" pitchFamily="34" charset="0"/>
                <a:ea typeface="Nobile" pitchFamily="34" charset="-122"/>
                <a:cs typeface="Nobile" pitchFamily="34" charset="-120"/>
              </a:rPr>
              <a:t>lập trình, biên dịch và triển khai ứng dụng.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6" name="Text 0">
            <a:extLst>
              <a:ext uri="{FF2B5EF4-FFF2-40B4-BE49-F238E27FC236}">
                <a16:creationId xmlns:a16="http://schemas.microsoft.com/office/drawing/2014/main" id="{0B4ADFF2-F55E-A63D-B04D-D2B5DB3D14FB}"/>
              </a:ext>
            </a:extLst>
          </p:cNvPr>
          <p:cNvSpPr/>
          <p:nvPr/>
        </p:nvSpPr>
        <p:spPr>
          <a:xfrm>
            <a:off x="793790" y="46737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DM Sans Semi Bold" pitchFamily="34" charset="-122"/>
                <a:cs typeface="Times New Roman" panose="02020603050405020304" pitchFamily="18" charset="0"/>
              </a:rPr>
              <a:t>Khảo sát nghiệp vụ</a:t>
            </a:r>
            <a:endParaRPr lang="en-US" sz="445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A3630934-6973-99E5-D2C3-8EA48B997FC4}"/>
              </a:ext>
            </a:extLst>
          </p:cNvPr>
          <p:cNvSpPr/>
          <p:nvPr/>
        </p:nvSpPr>
        <p:spPr>
          <a:xfrm>
            <a:off x="12511669" y="7426712"/>
            <a:ext cx="2029522"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F0FD76BE-1CEE-4C5A-9ADA-579EE673108F}"/>
              </a:ext>
            </a:extLst>
          </p:cNvPr>
          <p:cNvSpPr txBox="1"/>
          <p:nvPr/>
        </p:nvSpPr>
        <p:spPr>
          <a:xfrm>
            <a:off x="970156" y="1308756"/>
            <a:ext cx="3127779" cy="523220"/>
          </a:xfrm>
          <a:prstGeom prst="rect">
            <a:avLst/>
          </a:prstGeom>
          <a:noFill/>
        </p:spPr>
        <p:txBody>
          <a:bodyPr wrap="none" rtlCol="0">
            <a:spAutoFit/>
          </a:bodyPr>
          <a:lstStyle/>
          <a:p>
            <a:r>
              <a:rPr lang="vi-VN" sz="2800" b="1" kern="100">
                <a:effectLst/>
                <a:latin typeface="Times New Roman" panose="02020603050405020304" pitchFamily="18" charset="0"/>
                <a:ea typeface="Calibri" panose="020F0502020204030204" pitchFamily="34" charset="0"/>
                <a:cs typeface="Times New Roman" panose="02020603050405020304" pitchFamily="18" charset="0"/>
              </a:rPr>
              <a:t>Mục tiêu Khảo sát:</a:t>
            </a:r>
            <a:endParaRPr lang="vi-VN" sz="2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4A00EAC3-CA7A-E2EF-D27D-43EF28B4674F}"/>
              </a:ext>
            </a:extLst>
          </p:cNvPr>
          <p:cNvSpPr txBox="1"/>
          <p:nvPr/>
        </p:nvSpPr>
        <p:spPr>
          <a:xfrm>
            <a:off x="1204331" y="1964574"/>
            <a:ext cx="12632159" cy="830997"/>
          </a:xfrm>
          <a:prstGeom prst="rect">
            <a:avLst/>
          </a:prstGeom>
          <a:noFill/>
        </p:spPr>
        <p:txBody>
          <a:bodyPr wrap="square" rtlCol="0">
            <a:spAutoFit/>
          </a:bodyPr>
          <a:lstStyle/>
          <a:p>
            <a:r>
              <a:rPr lang="vi-VN" sz="2400">
                <a:effectLst/>
                <a:latin typeface="Times New Roman" panose="02020603050405020304" pitchFamily="18" charset="0"/>
                <a:ea typeface="Calibri" panose="020F0502020204030204" pitchFamily="34" charset="0"/>
              </a:rPr>
              <a:t>Xác định các chức năng cần thiết cho phần mềm quản lý thư viện, bao gồm Nhập sách,cho mượn-trả sách,làm thẻ độc giả,đăng ký tài khoản, đăng nhập,tra cứu sách,quản lý sách,quản lý độc giả,thống kê.</a:t>
            </a:r>
            <a:endParaRPr lang="vi-VN" sz="2400"/>
          </a:p>
        </p:txBody>
      </p:sp>
      <p:pic>
        <p:nvPicPr>
          <p:cNvPr id="23" name="Picture 22">
            <a:extLst>
              <a:ext uri="{FF2B5EF4-FFF2-40B4-BE49-F238E27FC236}">
                <a16:creationId xmlns:a16="http://schemas.microsoft.com/office/drawing/2014/main" id="{1BA7F1AB-1148-C95B-19C1-1DE031771435}"/>
              </a:ext>
            </a:extLst>
          </p:cNvPr>
          <p:cNvPicPr>
            <a:picLocks noChangeAspect="1"/>
          </p:cNvPicPr>
          <p:nvPr/>
        </p:nvPicPr>
        <p:blipFill>
          <a:blip r:embed="rId3"/>
          <a:stretch>
            <a:fillRect/>
          </a:stretch>
        </p:blipFill>
        <p:spPr>
          <a:xfrm>
            <a:off x="605500" y="4288701"/>
            <a:ext cx="4355653" cy="2539021"/>
          </a:xfrm>
          <a:prstGeom prst="rect">
            <a:avLst/>
          </a:prstGeom>
        </p:spPr>
      </p:pic>
      <p:pic>
        <p:nvPicPr>
          <p:cNvPr id="25" name="Picture 24">
            <a:extLst>
              <a:ext uri="{FF2B5EF4-FFF2-40B4-BE49-F238E27FC236}">
                <a16:creationId xmlns:a16="http://schemas.microsoft.com/office/drawing/2014/main" id="{3A4C8EC8-4B7E-39B1-F49F-5B3904147B19}"/>
              </a:ext>
            </a:extLst>
          </p:cNvPr>
          <p:cNvPicPr>
            <a:picLocks noChangeAspect="1"/>
          </p:cNvPicPr>
          <p:nvPr/>
        </p:nvPicPr>
        <p:blipFill>
          <a:blip r:embed="rId4"/>
          <a:stretch>
            <a:fillRect/>
          </a:stretch>
        </p:blipFill>
        <p:spPr>
          <a:xfrm>
            <a:off x="9884780" y="4288700"/>
            <a:ext cx="3951710" cy="2539022"/>
          </a:xfrm>
          <a:prstGeom prst="rect">
            <a:avLst/>
          </a:prstGeom>
        </p:spPr>
      </p:pic>
      <p:pic>
        <p:nvPicPr>
          <p:cNvPr id="27" name="Picture 26">
            <a:extLst>
              <a:ext uri="{FF2B5EF4-FFF2-40B4-BE49-F238E27FC236}">
                <a16:creationId xmlns:a16="http://schemas.microsoft.com/office/drawing/2014/main" id="{291D0F3E-99FC-A9C0-B8FA-9F72FC6F4A87}"/>
              </a:ext>
            </a:extLst>
          </p:cNvPr>
          <p:cNvPicPr>
            <a:picLocks noChangeAspect="1"/>
          </p:cNvPicPr>
          <p:nvPr/>
        </p:nvPicPr>
        <p:blipFill>
          <a:blip r:embed="rId5"/>
          <a:stretch>
            <a:fillRect/>
          </a:stretch>
        </p:blipFill>
        <p:spPr>
          <a:xfrm>
            <a:off x="5278057" y="4288701"/>
            <a:ext cx="4109011" cy="24361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8FF7AE78-DEBE-3BC9-54E8-71749A5E120A}"/>
              </a:ext>
            </a:extLst>
          </p:cNvPr>
          <p:cNvSpPr/>
          <p:nvPr/>
        </p:nvSpPr>
        <p:spPr>
          <a:xfrm>
            <a:off x="525813" y="485894"/>
            <a:ext cx="8924806" cy="552093"/>
          </a:xfrm>
          <a:prstGeom prst="rect">
            <a:avLst/>
          </a:prstGeom>
          <a:noFill/>
          <a:ln/>
        </p:spPr>
        <p:txBody>
          <a:bodyPr wrap="none" lIns="0" tIns="0" rIns="0" bIns="0" rtlCol="0" anchor="t"/>
          <a:lstStyle/>
          <a:p>
            <a:pPr marL="0" indent="0">
              <a:lnSpc>
                <a:spcPts val="4300"/>
              </a:lnSpc>
              <a:buNone/>
            </a:pPr>
            <a:r>
              <a:rPr lang="en-US" sz="2800" b="1" i="1" dirty="0">
                <a:solidFill>
                  <a:srgbClr val="030303"/>
                </a:solidFill>
                <a:latin typeface="Times New Roman" panose="02020603050405020304" pitchFamily="18" charset="0"/>
                <a:ea typeface="DM Sans Semi Bold" pitchFamily="34" charset="-122"/>
                <a:cs typeface="Times New Roman" panose="02020603050405020304" pitchFamily="18" charset="0"/>
              </a:rPr>
              <a:t>Nghiệp vụ chính: Quy trình mượn-trả sách</a:t>
            </a:r>
            <a:endParaRPr lang="en-US" sz="2800" b="1" i="1" dirty="0">
              <a:latin typeface="Times New Roman" panose="02020603050405020304" pitchFamily="18" charset="0"/>
              <a:cs typeface="Times New Roman" panose="02020603050405020304" pitchFamily="18" charset="0"/>
            </a:endParaRPr>
          </a:p>
        </p:txBody>
      </p:sp>
      <p:sp>
        <p:nvSpPr>
          <p:cNvPr id="8" name="Shape 1">
            <a:extLst>
              <a:ext uri="{FF2B5EF4-FFF2-40B4-BE49-F238E27FC236}">
                <a16:creationId xmlns:a16="http://schemas.microsoft.com/office/drawing/2014/main" id="{B98F226F-4C5B-A10B-EC47-21997567B8A1}"/>
              </a:ext>
            </a:extLst>
          </p:cNvPr>
          <p:cNvSpPr/>
          <p:nvPr/>
        </p:nvSpPr>
        <p:spPr>
          <a:xfrm>
            <a:off x="7211172" y="1391364"/>
            <a:ext cx="22860" cy="6353889"/>
          </a:xfrm>
          <a:prstGeom prst="roundRect">
            <a:avLst>
              <a:gd name="adj" fmla="val 115939"/>
            </a:avLst>
          </a:prstGeom>
          <a:solidFill>
            <a:srgbClr val="D8D4D4"/>
          </a:solidFill>
          <a:ln/>
        </p:spPr>
      </p:sp>
      <p:sp>
        <p:nvSpPr>
          <p:cNvPr id="9" name="Shape 2">
            <a:extLst>
              <a:ext uri="{FF2B5EF4-FFF2-40B4-BE49-F238E27FC236}">
                <a16:creationId xmlns:a16="http://schemas.microsoft.com/office/drawing/2014/main" id="{4CD6B9B7-EF9B-FF51-CA52-73F8FC036BA7}"/>
              </a:ext>
            </a:extLst>
          </p:cNvPr>
          <p:cNvSpPr/>
          <p:nvPr/>
        </p:nvSpPr>
        <p:spPr>
          <a:xfrm>
            <a:off x="6428277" y="1777365"/>
            <a:ext cx="618411" cy="22860"/>
          </a:xfrm>
          <a:prstGeom prst="roundRect">
            <a:avLst>
              <a:gd name="adj" fmla="val 115939"/>
            </a:avLst>
          </a:prstGeom>
          <a:solidFill>
            <a:srgbClr val="D8D4D4"/>
          </a:solidFill>
          <a:ln/>
        </p:spPr>
      </p:sp>
      <p:sp>
        <p:nvSpPr>
          <p:cNvPr id="10" name="Shape 3">
            <a:extLst>
              <a:ext uri="{FF2B5EF4-FFF2-40B4-BE49-F238E27FC236}">
                <a16:creationId xmlns:a16="http://schemas.microsoft.com/office/drawing/2014/main" id="{C48B3A3C-022E-1D56-DF04-12E65269E95D}"/>
              </a:ext>
            </a:extLst>
          </p:cNvPr>
          <p:cNvSpPr/>
          <p:nvPr/>
        </p:nvSpPr>
        <p:spPr>
          <a:xfrm>
            <a:off x="7023827" y="1590080"/>
            <a:ext cx="397550" cy="397550"/>
          </a:xfrm>
          <a:prstGeom prst="roundRect">
            <a:avLst>
              <a:gd name="adj" fmla="val 6667"/>
            </a:avLst>
          </a:prstGeom>
          <a:solidFill>
            <a:srgbClr val="F2EEEE"/>
          </a:solidFill>
          <a:ln/>
        </p:spPr>
      </p:sp>
      <p:sp>
        <p:nvSpPr>
          <p:cNvPr id="11" name="Text 4">
            <a:extLst>
              <a:ext uri="{FF2B5EF4-FFF2-40B4-BE49-F238E27FC236}">
                <a16:creationId xmlns:a16="http://schemas.microsoft.com/office/drawing/2014/main" id="{EE9BC6BD-6273-861B-B20F-C89C9923AB0E}"/>
              </a:ext>
            </a:extLst>
          </p:cNvPr>
          <p:cNvSpPr/>
          <p:nvPr/>
        </p:nvSpPr>
        <p:spPr>
          <a:xfrm>
            <a:off x="7176465" y="1656278"/>
            <a:ext cx="92273" cy="265033"/>
          </a:xfrm>
          <a:prstGeom prst="rect">
            <a:avLst/>
          </a:prstGeom>
          <a:noFill/>
          <a:ln/>
        </p:spPr>
        <p:txBody>
          <a:bodyPr wrap="none" lIns="0" tIns="0" rIns="0" bIns="0" rtlCol="0" anchor="t"/>
          <a:lstStyle/>
          <a:p>
            <a:pPr marL="0" indent="0" algn="ctr">
              <a:lnSpc>
                <a:spcPts val="20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12" name="Text 5">
            <a:extLst>
              <a:ext uri="{FF2B5EF4-FFF2-40B4-BE49-F238E27FC236}">
                <a16:creationId xmlns:a16="http://schemas.microsoft.com/office/drawing/2014/main" id="{4832F097-2F47-C8C3-6637-E253FB077CB6}"/>
              </a:ext>
            </a:extLst>
          </p:cNvPr>
          <p:cNvSpPr/>
          <p:nvPr/>
        </p:nvSpPr>
        <p:spPr>
          <a:xfrm>
            <a:off x="4042204" y="1568053"/>
            <a:ext cx="2208609" cy="275987"/>
          </a:xfrm>
          <a:prstGeom prst="rect">
            <a:avLst/>
          </a:prstGeom>
          <a:noFill/>
          <a:ln/>
        </p:spPr>
        <p:txBody>
          <a:bodyPr wrap="none" lIns="0" tIns="0" rIns="0" bIns="0" rtlCol="0" anchor="t"/>
          <a:lstStyle/>
          <a:p>
            <a:pPr marL="0" indent="0" algn="r">
              <a:lnSpc>
                <a:spcPts val="21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Đăng ký tài khoản</a:t>
            </a:r>
            <a:endParaRPr lang="en-US" sz="2000" dirty="0">
              <a:latin typeface="Times New Roman" panose="02020603050405020304" pitchFamily="18" charset="0"/>
              <a:cs typeface="Times New Roman" panose="02020603050405020304" pitchFamily="18" charset="0"/>
            </a:endParaRPr>
          </a:p>
        </p:txBody>
      </p:sp>
      <p:sp>
        <p:nvSpPr>
          <p:cNvPr id="13" name="Text 6">
            <a:extLst>
              <a:ext uri="{FF2B5EF4-FFF2-40B4-BE49-F238E27FC236}">
                <a16:creationId xmlns:a16="http://schemas.microsoft.com/office/drawing/2014/main" id="{F226C94F-8BE1-76BD-2DD9-986282097CAF}"/>
              </a:ext>
            </a:extLst>
          </p:cNvPr>
          <p:cNvSpPr/>
          <p:nvPr/>
        </p:nvSpPr>
        <p:spPr>
          <a:xfrm>
            <a:off x="525813" y="1950006"/>
            <a:ext cx="5725001" cy="847963"/>
          </a:xfrm>
          <a:prstGeom prst="rect">
            <a:avLst/>
          </a:prstGeom>
          <a:noFill/>
          <a:ln/>
        </p:spPr>
        <p:txBody>
          <a:bodyPr wrap="square" lIns="0" tIns="0" rIns="0" bIns="0" rtlCol="0" anchor="t"/>
          <a:lstStyle/>
          <a:p>
            <a:pPr marL="0" indent="0" algn="r">
              <a:lnSpc>
                <a:spcPts val="2200"/>
              </a:lnSpc>
              <a:buNone/>
            </a:pPr>
            <a:r>
              <a:rPr lang="en-US" sz="2000" dirty="0">
                <a:solidFill>
                  <a:srgbClr val="464646"/>
                </a:solidFill>
                <a:latin typeface="Times New Roman" panose="02020603050405020304" pitchFamily="18" charset="0"/>
                <a:ea typeface="Inter Medium" pitchFamily="34" charset="-122"/>
                <a:cs typeface="Times New Roman" panose="02020603050405020304" pitchFamily="18" charset="0"/>
              </a:rPr>
              <a:t>Độc giả (sinh viên, giảng viên) đăng ký tài khoản tại thư viện, cung cấp thông tin cá nhân, thủ thư xác nhận thông tin và cấp quyền truy cập hệ thống.</a:t>
            </a:r>
            <a:endParaRPr lang="en-US" sz="2000" dirty="0">
              <a:latin typeface="Times New Roman" panose="02020603050405020304" pitchFamily="18" charset="0"/>
              <a:cs typeface="Times New Roman" panose="02020603050405020304" pitchFamily="18" charset="0"/>
            </a:endParaRPr>
          </a:p>
        </p:txBody>
      </p:sp>
      <p:sp>
        <p:nvSpPr>
          <p:cNvPr id="14" name="Shape 7">
            <a:extLst>
              <a:ext uri="{FF2B5EF4-FFF2-40B4-BE49-F238E27FC236}">
                <a16:creationId xmlns:a16="http://schemas.microsoft.com/office/drawing/2014/main" id="{877C8D01-8DDE-2478-888C-41A86DB63897}"/>
              </a:ext>
            </a:extLst>
          </p:cNvPr>
          <p:cNvSpPr/>
          <p:nvPr/>
        </p:nvSpPr>
        <p:spPr>
          <a:xfrm>
            <a:off x="7398517" y="2660809"/>
            <a:ext cx="618411" cy="22860"/>
          </a:xfrm>
          <a:prstGeom prst="roundRect">
            <a:avLst>
              <a:gd name="adj" fmla="val 115939"/>
            </a:avLst>
          </a:prstGeom>
          <a:solidFill>
            <a:srgbClr val="D8D4D4"/>
          </a:solidFill>
          <a:ln/>
        </p:spPr>
      </p:sp>
      <p:sp>
        <p:nvSpPr>
          <p:cNvPr id="15" name="Shape 8">
            <a:extLst>
              <a:ext uri="{FF2B5EF4-FFF2-40B4-BE49-F238E27FC236}">
                <a16:creationId xmlns:a16="http://schemas.microsoft.com/office/drawing/2014/main" id="{E4FF0B92-8C78-DEA2-9D4D-8CBBF6480A09}"/>
              </a:ext>
            </a:extLst>
          </p:cNvPr>
          <p:cNvSpPr/>
          <p:nvPr/>
        </p:nvSpPr>
        <p:spPr>
          <a:xfrm>
            <a:off x="7023827" y="2473523"/>
            <a:ext cx="397550" cy="397550"/>
          </a:xfrm>
          <a:prstGeom prst="roundRect">
            <a:avLst>
              <a:gd name="adj" fmla="val 6667"/>
            </a:avLst>
          </a:prstGeom>
          <a:solidFill>
            <a:srgbClr val="F2EEEE"/>
          </a:solidFill>
          <a:ln/>
        </p:spPr>
      </p:sp>
      <p:sp>
        <p:nvSpPr>
          <p:cNvPr id="16" name="Text 9">
            <a:extLst>
              <a:ext uri="{FF2B5EF4-FFF2-40B4-BE49-F238E27FC236}">
                <a16:creationId xmlns:a16="http://schemas.microsoft.com/office/drawing/2014/main" id="{F0A758BD-D912-041D-9C5A-B965BE7D2606}"/>
              </a:ext>
            </a:extLst>
          </p:cNvPr>
          <p:cNvSpPr/>
          <p:nvPr/>
        </p:nvSpPr>
        <p:spPr>
          <a:xfrm>
            <a:off x="7146104" y="2539722"/>
            <a:ext cx="152876" cy="265033"/>
          </a:xfrm>
          <a:prstGeom prst="rect">
            <a:avLst/>
          </a:prstGeom>
          <a:noFill/>
          <a:ln/>
        </p:spPr>
        <p:txBody>
          <a:bodyPr wrap="none" lIns="0" tIns="0" rIns="0" bIns="0" rtlCol="0" anchor="t"/>
          <a:lstStyle/>
          <a:p>
            <a:pPr marL="0" indent="0" algn="ctr">
              <a:lnSpc>
                <a:spcPts val="20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17" name="Text 10">
            <a:extLst>
              <a:ext uri="{FF2B5EF4-FFF2-40B4-BE49-F238E27FC236}">
                <a16:creationId xmlns:a16="http://schemas.microsoft.com/office/drawing/2014/main" id="{347F718F-54B5-9EC5-3FBA-B2CB7BD98131}"/>
              </a:ext>
            </a:extLst>
          </p:cNvPr>
          <p:cNvSpPr/>
          <p:nvPr/>
        </p:nvSpPr>
        <p:spPr>
          <a:xfrm>
            <a:off x="8194390" y="2451497"/>
            <a:ext cx="2208609" cy="275987"/>
          </a:xfrm>
          <a:prstGeom prst="rect">
            <a:avLst/>
          </a:prstGeom>
          <a:noFill/>
          <a:ln/>
        </p:spPr>
        <p:txBody>
          <a:bodyPr wrap="none" lIns="0" tIns="0" rIns="0" bIns="0" rtlCol="0" anchor="t"/>
          <a:lstStyle/>
          <a:p>
            <a:pPr marL="0" indent="0" algn="l">
              <a:lnSpc>
                <a:spcPts val="21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Đăng nhập</a:t>
            </a:r>
            <a:endParaRPr lang="en-US" sz="2000" dirty="0">
              <a:latin typeface="Times New Roman" panose="02020603050405020304" pitchFamily="18" charset="0"/>
              <a:cs typeface="Times New Roman" panose="02020603050405020304" pitchFamily="18" charset="0"/>
            </a:endParaRPr>
          </a:p>
        </p:txBody>
      </p:sp>
      <p:sp>
        <p:nvSpPr>
          <p:cNvPr id="18" name="Text 11">
            <a:extLst>
              <a:ext uri="{FF2B5EF4-FFF2-40B4-BE49-F238E27FC236}">
                <a16:creationId xmlns:a16="http://schemas.microsoft.com/office/drawing/2014/main" id="{B1C666C7-11A0-5805-BA90-B1D08A8DDBB9}"/>
              </a:ext>
            </a:extLst>
          </p:cNvPr>
          <p:cNvSpPr/>
          <p:nvPr/>
        </p:nvSpPr>
        <p:spPr>
          <a:xfrm>
            <a:off x="8194390" y="2833449"/>
            <a:ext cx="5725001" cy="565309"/>
          </a:xfrm>
          <a:prstGeom prst="rect">
            <a:avLst/>
          </a:prstGeom>
          <a:noFill/>
          <a:ln/>
        </p:spPr>
        <p:txBody>
          <a:bodyPr wrap="square" lIns="0" tIns="0" rIns="0" bIns="0" rtlCol="0" anchor="t"/>
          <a:lstStyle/>
          <a:p>
            <a:pPr marL="0" indent="0" algn="l">
              <a:lnSpc>
                <a:spcPts val="2200"/>
              </a:lnSpc>
              <a:buNone/>
            </a:pPr>
            <a:r>
              <a:rPr lang="en-US" sz="2000" dirty="0">
                <a:solidFill>
                  <a:srgbClr val="464646"/>
                </a:solidFill>
                <a:latin typeface="Times New Roman" panose="02020603050405020304" pitchFamily="18" charset="0"/>
                <a:ea typeface="Inter Medium" pitchFamily="34" charset="-122"/>
                <a:cs typeface="Times New Roman" panose="02020603050405020304" pitchFamily="18" charset="0"/>
              </a:rPr>
              <a:t>Độc giả sử dụng tài khoản đã đăng ký để đăng nhập vào hệ thống quản lý thư viện.</a:t>
            </a:r>
            <a:endParaRPr lang="en-US" sz="2000" dirty="0">
              <a:latin typeface="Times New Roman" panose="02020603050405020304" pitchFamily="18" charset="0"/>
              <a:cs typeface="Times New Roman" panose="02020603050405020304" pitchFamily="18" charset="0"/>
            </a:endParaRPr>
          </a:p>
        </p:txBody>
      </p:sp>
      <p:sp>
        <p:nvSpPr>
          <p:cNvPr id="19" name="Shape 12">
            <a:extLst>
              <a:ext uri="{FF2B5EF4-FFF2-40B4-BE49-F238E27FC236}">
                <a16:creationId xmlns:a16="http://schemas.microsoft.com/office/drawing/2014/main" id="{9117F777-C513-F0DC-8CA3-63A3E4F4696F}"/>
              </a:ext>
            </a:extLst>
          </p:cNvPr>
          <p:cNvSpPr/>
          <p:nvPr/>
        </p:nvSpPr>
        <p:spPr>
          <a:xfrm>
            <a:off x="6428277" y="3537347"/>
            <a:ext cx="618411" cy="22860"/>
          </a:xfrm>
          <a:prstGeom prst="roundRect">
            <a:avLst>
              <a:gd name="adj" fmla="val 115939"/>
            </a:avLst>
          </a:prstGeom>
          <a:solidFill>
            <a:srgbClr val="D8D4D4"/>
          </a:solidFill>
          <a:ln/>
        </p:spPr>
      </p:sp>
      <p:sp>
        <p:nvSpPr>
          <p:cNvPr id="20" name="Shape 13">
            <a:extLst>
              <a:ext uri="{FF2B5EF4-FFF2-40B4-BE49-F238E27FC236}">
                <a16:creationId xmlns:a16="http://schemas.microsoft.com/office/drawing/2014/main" id="{16C8A694-754C-9367-7375-7807E4E155D2}"/>
              </a:ext>
            </a:extLst>
          </p:cNvPr>
          <p:cNvSpPr/>
          <p:nvPr/>
        </p:nvSpPr>
        <p:spPr>
          <a:xfrm>
            <a:off x="7023827" y="3350062"/>
            <a:ext cx="397550" cy="397550"/>
          </a:xfrm>
          <a:prstGeom prst="roundRect">
            <a:avLst>
              <a:gd name="adj" fmla="val 6667"/>
            </a:avLst>
          </a:prstGeom>
          <a:solidFill>
            <a:srgbClr val="F2EEEE"/>
          </a:solidFill>
          <a:ln/>
        </p:spPr>
      </p:sp>
      <p:sp>
        <p:nvSpPr>
          <p:cNvPr id="21" name="Text 14">
            <a:extLst>
              <a:ext uri="{FF2B5EF4-FFF2-40B4-BE49-F238E27FC236}">
                <a16:creationId xmlns:a16="http://schemas.microsoft.com/office/drawing/2014/main" id="{23D8FE81-9EE5-3996-02C9-98B718204BF5}"/>
              </a:ext>
            </a:extLst>
          </p:cNvPr>
          <p:cNvSpPr/>
          <p:nvPr/>
        </p:nvSpPr>
        <p:spPr>
          <a:xfrm>
            <a:off x="7143247" y="3416260"/>
            <a:ext cx="158710" cy="265033"/>
          </a:xfrm>
          <a:prstGeom prst="rect">
            <a:avLst/>
          </a:prstGeom>
          <a:noFill/>
          <a:ln/>
        </p:spPr>
        <p:txBody>
          <a:bodyPr wrap="none" lIns="0" tIns="0" rIns="0" bIns="0" rtlCol="0" anchor="t"/>
          <a:lstStyle/>
          <a:p>
            <a:pPr marL="0" indent="0" algn="ctr">
              <a:lnSpc>
                <a:spcPts val="20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22" name="Text 15">
            <a:extLst>
              <a:ext uri="{FF2B5EF4-FFF2-40B4-BE49-F238E27FC236}">
                <a16:creationId xmlns:a16="http://schemas.microsoft.com/office/drawing/2014/main" id="{3DB07A8B-4ABC-575E-98A6-750CC67E7B69}"/>
              </a:ext>
            </a:extLst>
          </p:cNvPr>
          <p:cNvSpPr/>
          <p:nvPr/>
        </p:nvSpPr>
        <p:spPr>
          <a:xfrm>
            <a:off x="4042204" y="3328035"/>
            <a:ext cx="2208609" cy="275987"/>
          </a:xfrm>
          <a:prstGeom prst="rect">
            <a:avLst/>
          </a:prstGeom>
          <a:noFill/>
          <a:ln/>
        </p:spPr>
        <p:txBody>
          <a:bodyPr wrap="none" lIns="0" tIns="0" rIns="0" bIns="0" rtlCol="0" anchor="t"/>
          <a:lstStyle/>
          <a:p>
            <a:pPr marL="0" indent="0" algn="r">
              <a:lnSpc>
                <a:spcPts val="21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Tìm kiếm sách</a:t>
            </a:r>
            <a:endParaRPr lang="en-US" sz="2000" dirty="0">
              <a:latin typeface="Times New Roman" panose="02020603050405020304" pitchFamily="18" charset="0"/>
              <a:cs typeface="Times New Roman" panose="02020603050405020304" pitchFamily="18" charset="0"/>
            </a:endParaRPr>
          </a:p>
        </p:txBody>
      </p:sp>
      <p:sp>
        <p:nvSpPr>
          <p:cNvPr id="23" name="Text 16">
            <a:extLst>
              <a:ext uri="{FF2B5EF4-FFF2-40B4-BE49-F238E27FC236}">
                <a16:creationId xmlns:a16="http://schemas.microsoft.com/office/drawing/2014/main" id="{457F2D4C-526B-DAFB-477B-4BB16E021F1E}"/>
              </a:ext>
            </a:extLst>
          </p:cNvPr>
          <p:cNvSpPr/>
          <p:nvPr/>
        </p:nvSpPr>
        <p:spPr>
          <a:xfrm>
            <a:off x="525813" y="3709988"/>
            <a:ext cx="5725001" cy="565309"/>
          </a:xfrm>
          <a:prstGeom prst="rect">
            <a:avLst/>
          </a:prstGeom>
          <a:noFill/>
          <a:ln/>
        </p:spPr>
        <p:txBody>
          <a:bodyPr wrap="square" lIns="0" tIns="0" rIns="0" bIns="0" rtlCol="0" anchor="t"/>
          <a:lstStyle/>
          <a:p>
            <a:pPr marL="0" indent="0" algn="r">
              <a:lnSpc>
                <a:spcPts val="2200"/>
              </a:lnSpc>
              <a:buNone/>
            </a:pPr>
            <a:r>
              <a:rPr lang="en-US" sz="2000" dirty="0">
                <a:solidFill>
                  <a:srgbClr val="464646"/>
                </a:solidFill>
                <a:latin typeface="Times New Roman" panose="02020603050405020304" pitchFamily="18" charset="0"/>
                <a:ea typeface="Inter Medium" pitchFamily="34" charset="-122"/>
                <a:cs typeface="Times New Roman" panose="02020603050405020304" pitchFamily="18" charset="0"/>
              </a:rPr>
              <a:t>Độc giả tìm kiếm sách cần mượn thông qua hệ thống, tra cứu theo tiêu đề, tác giả, chuyên ngành hoặc mã sách.</a:t>
            </a:r>
            <a:endParaRPr lang="en-US" sz="2000" dirty="0">
              <a:latin typeface="Times New Roman" panose="02020603050405020304" pitchFamily="18" charset="0"/>
              <a:cs typeface="Times New Roman" panose="02020603050405020304" pitchFamily="18" charset="0"/>
            </a:endParaRPr>
          </a:p>
        </p:txBody>
      </p:sp>
      <p:sp>
        <p:nvSpPr>
          <p:cNvPr id="24" name="Shape 17">
            <a:extLst>
              <a:ext uri="{FF2B5EF4-FFF2-40B4-BE49-F238E27FC236}">
                <a16:creationId xmlns:a16="http://schemas.microsoft.com/office/drawing/2014/main" id="{F909C659-D6C7-5A49-CA78-AF76412AEA6D}"/>
              </a:ext>
            </a:extLst>
          </p:cNvPr>
          <p:cNvSpPr/>
          <p:nvPr/>
        </p:nvSpPr>
        <p:spPr>
          <a:xfrm>
            <a:off x="7398517" y="4332446"/>
            <a:ext cx="618411" cy="22860"/>
          </a:xfrm>
          <a:prstGeom prst="roundRect">
            <a:avLst>
              <a:gd name="adj" fmla="val 115939"/>
            </a:avLst>
          </a:prstGeom>
          <a:solidFill>
            <a:srgbClr val="D8D4D4"/>
          </a:solidFill>
          <a:ln/>
        </p:spPr>
      </p:sp>
      <p:sp>
        <p:nvSpPr>
          <p:cNvPr id="25" name="Shape 18">
            <a:extLst>
              <a:ext uri="{FF2B5EF4-FFF2-40B4-BE49-F238E27FC236}">
                <a16:creationId xmlns:a16="http://schemas.microsoft.com/office/drawing/2014/main" id="{05C142B6-9EBF-9A58-F770-117CEBB23BF2}"/>
              </a:ext>
            </a:extLst>
          </p:cNvPr>
          <p:cNvSpPr/>
          <p:nvPr/>
        </p:nvSpPr>
        <p:spPr>
          <a:xfrm>
            <a:off x="7023827" y="4145161"/>
            <a:ext cx="397550" cy="397550"/>
          </a:xfrm>
          <a:prstGeom prst="roundRect">
            <a:avLst>
              <a:gd name="adj" fmla="val 6667"/>
            </a:avLst>
          </a:prstGeom>
          <a:solidFill>
            <a:srgbClr val="F2EEEE"/>
          </a:solidFill>
          <a:ln/>
        </p:spPr>
      </p:sp>
      <p:sp>
        <p:nvSpPr>
          <p:cNvPr id="26" name="Text 19">
            <a:extLst>
              <a:ext uri="{FF2B5EF4-FFF2-40B4-BE49-F238E27FC236}">
                <a16:creationId xmlns:a16="http://schemas.microsoft.com/office/drawing/2014/main" id="{8068C457-35EC-CD74-93D1-87333F5EC732}"/>
              </a:ext>
            </a:extLst>
          </p:cNvPr>
          <p:cNvSpPr/>
          <p:nvPr/>
        </p:nvSpPr>
        <p:spPr>
          <a:xfrm>
            <a:off x="7138008" y="4211360"/>
            <a:ext cx="169069" cy="265033"/>
          </a:xfrm>
          <a:prstGeom prst="rect">
            <a:avLst/>
          </a:prstGeom>
          <a:noFill/>
          <a:ln/>
        </p:spPr>
        <p:txBody>
          <a:bodyPr wrap="none" lIns="0" tIns="0" rIns="0" bIns="0" rtlCol="0" anchor="t"/>
          <a:lstStyle/>
          <a:p>
            <a:pPr marL="0" indent="0" algn="ctr">
              <a:lnSpc>
                <a:spcPts val="20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27" name="Text 20">
            <a:extLst>
              <a:ext uri="{FF2B5EF4-FFF2-40B4-BE49-F238E27FC236}">
                <a16:creationId xmlns:a16="http://schemas.microsoft.com/office/drawing/2014/main" id="{E208DF03-2EBB-E7C4-9A7D-67BB065274C7}"/>
              </a:ext>
            </a:extLst>
          </p:cNvPr>
          <p:cNvSpPr/>
          <p:nvPr/>
        </p:nvSpPr>
        <p:spPr>
          <a:xfrm>
            <a:off x="8194390" y="4123134"/>
            <a:ext cx="2208609" cy="275987"/>
          </a:xfrm>
          <a:prstGeom prst="rect">
            <a:avLst/>
          </a:prstGeom>
          <a:noFill/>
          <a:ln/>
        </p:spPr>
        <p:txBody>
          <a:bodyPr wrap="none" lIns="0" tIns="0" rIns="0" bIns="0" rtlCol="0" anchor="t"/>
          <a:lstStyle/>
          <a:p>
            <a:pPr marL="0" indent="0" algn="l">
              <a:lnSpc>
                <a:spcPts val="21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Đặt mượn sách</a:t>
            </a:r>
            <a:endParaRPr lang="en-US" sz="2000" dirty="0">
              <a:latin typeface="Times New Roman" panose="02020603050405020304" pitchFamily="18" charset="0"/>
              <a:cs typeface="Times New Roman" panose="02020603050405020304" pitchFamily="18" charset="0"/>
            </a:endParaRPr>
          </a:p>
        </p:txBody>
      </p:sp>
      <p:sp>
        <p:nvSpPr>
          <p:cNvPr id="28" name="Text 21">
            <a:extLst>
              <a:ext uri="{FF2B5EF4-FFF2-40B4-BE49-F238E27FC236}">
                <a16:creationId xmlns:a16="http://schemas.microsoft.com/office/drawing/2014/main" id="{9011CDE8-1C88-98BD-BBA6-3FB2324609D5}"/>
              </a:ext>
            </a:extLst>
          </p:cNvPr>
          <p:cNvSpPr/>
          <p:nvPr/>
        </p:nvSpPr>
        <p:spPr>
          <a:xfrm>
            <a:off x="8194390" y="4505087"/>
            <a:ext cx="5725001" cy="565309"/>
          </a:xfrm>
          <a:prstGeom prst="rect">
            <a:avLst/>
          </a:prstGeom>
          <a:noFill/>
          <a:ln/>
        </p:spPr>
        <p:txBody>
          <a:bodyPr wrap="square" lIns="0" tIns="0" rIns="0" bIns="0" rtlCol="0" anchor="t"/>
          <a:lstStyle/>
          <a:p>
            <a:pPr marL="0" indent="0" algn="l">
              <a:lnSpc>
                <a:spcPts val="2200"/>
              </a:lnSpc>
              <a:buNone/>
            </a:pPr>
            <a:r>
              <a:rPr lang="en-US" sz="2000" dirty="0">
                <a:solidFill>
                  <a:srgbClr val="464646"/>
                </a:solidFill>
                <a:latin typeface="Times New Roman" panose="02020603050405020304" pitchFamily="18" charset="0"/>
                <a:ea typeface="Inter Medium" pitchFamily="34" charset="-122"/>
                <a:cs typeface="Times New Roman" panose="02020603050405020304" pitchFamily="18" charset="0"/>
              </a:rPr>
              <a:t>Độc giả chọn sách muốn mượn và gửi yêu cầu, hệ thống kiểm tra điều kiện mượn (số lượng, thời hạn, tình trạng tài khoản).</a:t>
            </a:r>
            <a:endParaRPr lang="en-US" sz="2000" dirty="0">
              <a:latin typeface="Times New Roman" panose="02020603050405020304" pitchFamily="18" charset="0"/>
              <a:cs typeface="Times New Roman" panose="02020603050405020304" pitchFamily="18" charset="0"/>
            </a:endParaRPr>
          </a:p>
        </p:txBody>
      </p:sp>
      <p:sp>
        <p:nvSpPr>
          <p:cNvPr id="29" name="Shape 22">
            <a:extLst>
              <a:ext uri="{FF2B5EF4-FFF2-40B4-BE49-F238E27FC236}">
                <a16:creationId xmlns:a16="http://schemas.microsoft.com/office/drawing/2014/main" id="{BBF827E0-C368-BECE-1F32-FAAE709DCF94}"/>
              </a:ext>
            </a:extLst>
          </p:cNvPr>
          <p:cNvSpPr/>
          <p:nvPr/>
        </p:nvSpPr>
        <p:spPr>
          <a:xfrm>
            <a:off x="6428277" y="5127546"/>
            <a:ext cx="618411" cy="22860"/>
          </a:xfrm>
          <a:prstGeom prst="roundRect">
            <a:avLst>
              <a:gd name="adj" fmla="val 115939"/>
            </a:avLst>
          </a:prstGeom>
          <a:solidFill>
            <a:srgbClr val="D8D4D4"/>
          </a:solidFill>
          <a:ln/>
        </p:spPr>
      </p:sp>
      <p:sp>
        <p:nvSpPr>
          <p:cNvPr id="30" name="Shape 23">
            <a:extLst>
              <a:ext uri="{FF2B5EF4-FFF2-40B4-BE49-F238E27FC236}">
                <a16:creationId xmlns:a16="http://schemas.microsoft.com/office/drawing/2014/main" id="{4180A0B4-1394-DA3C-FCC9-AD701BA28D0E}"/>
              </a:ext>
            </a:extLst>
          </p:cNvPr>
          <p:cNvSpPr/>
          <p:nvPr/>
        </p:nvSpPr>
        <p:spPr>
          <a:xfrm>
            <a:off x="7023827" y="4940260"/>
            <a:ext cx="397550" cy="397550"/>
          </a:xfrm>
          <a:prstGeom prst="roundRect">
            <a:avLst>
              <a:gd name="adj" fmla="val 6667"/>
            </a:avLst>
          </a:prstGeom>
          <a:solidFill>
            <a:srgbClr val="F2EEEE"/>
          </a:solidFill>
          <a:ln/>
        </p:spPr>
      </p:sp>
      <p:sp>
        <p:nvSpPr>
          <p:cNvPr id="31" name="Text 24">
            <a:extLst>
              <a:ext uri="{FF2B5EF4-FFF2-40B4-BE49-F238E27FC236}">
                <a16:creationId xmlns:a16="http://schemas.microsoft.com/office/drawing/2014/main" id="{7CC23B2C-8711-FA27-F2FE-012F16E2C644}"/>
              </a:ext>
            </a:extLst>
          </p:cNvPr>
          <p:cNvSpPr/>
          <p:nvPr/>
        </p:nvSpPr>
        <p:spPr>
          <a:xfrm>
            <a:off x="7140627" y="5006459"/>
            <a:ext cx="163830" cy="265033"/>
          </a:xfrm>
          <a:prstGeom prst="rect">
            <a:avLst/>
          </a:prstGeom>
          <a:noFill/>
          <a:ln/>
        </p:spPr>
        <p:txBody>
          <a:bodyPr wrap="none" lIns="0" tIns="0" rIns="0" bIns="0" rtlCol="0" anchor="t"/>
          <a:lstStyle/>
          <a:p>
            <a:pPr marL="0" indent="0" algn="ctr">
              <a:lnSpc>
                <a:spcPts val="20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sp>
        <p:nvSpPr>
          <p:cNvPr id="32" name="Text 25">
            <a:extLst>
              <a:ext uri="{FF2B5EF4-FFF2-40B4-BE49-F238E27FC236}">
                <a16:creationId xmlns:a16="http://schemas.microsoft.com/office/drawing/2014/main" id="{C3909A32-31BD-800C-272A-B1D2DAD58731}"/>
              </a:ext>
            </a:extLst>
          </p:cNvPr>
          <p:cNvSpPr/>
          <p:nvPr/>
        </p:nvSpPr>
        <p:spPr>
          <a:xfrm>
            <a:off x="4042204" y="4918234"/>
            <a:ext cx="2208609" cy="275987"/>
          </a:xfrm>
          <a:prstGeom prst="rect">
            <a:avLst/>
          </a:prstGeom>
          <a:noFill/>
          <a:ln/>
        </p:spPr>
        <p:txBody>
          <a:bodyPr wrap="none" lIns="0" tIns="0" rIns="0" bIns="0" rtlCol="0" anchor="t"/>
          <a:lstStyle/>
          <a:p>
            <a:pPr marL="0" indent="0" algn="r">
              <a:lnSpc>
                <a:spcPts val="21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Thủ thư xác nhận</a:t>
            </a:r>
            <a:endParaRPr lang="en-US" sz="2000" dirty="0">
              <a:latin typeface="Times New Roman" panose="02020603050405020304" pitchFamily="18" charset="0"/>
              <a:cs typeface="Times New Roman" panose="02020603050405020304" pitchFamily="18" charset="0"/>
            </a:endParaRPr>
          </a:p>
        </p:txBody>
      </p:sp>
      <p:sp>
        <p:nvSpPr>
          <p:cNvPr id="33" name="Text 26">
            <a:extLst>
              <a:ext uri="{FF2B5EF4-FFF2-40B4-BE49-F238E27FC236}">
                <a16:creationId xmlns:a16="http://schemas.microsoft.com/office/drawing/2014/main" id="{8B7052B9-043B-883E-C90E-F17B7AC4D73F}"/>
              </a:ext>
            </a:extLst>
          </p:cNvPr>
          <p:cNvSpPr/>
          <p:nvPr/>
        </p:nvSpPr>
        <p:spPr>
          <a:xfrm>
            <a:off x="525813" y="5300186"/>
            <a:ext cx="5725001" cy="565309"/>
          </a:xfrm>
          <a:prstGeom prst="rect">
            <a:avLst/>
          </a:prstGeom>
          <a:noFill/>
          <a:ln/>
        </p:spPr>
        <p:txBody>
          <a:bodyPr wrap="square" lIns="0" tIns="0" rIns="0" bIns="0" rtlCol="0" anchor="t"/>
          <a:lstStyle/>
          <a:p>
            <a:pPr marL="0" indent="0" algn="r">
              <a:lnSpc>
                <a:spcPts val="2200"/>
              </a:lnSpc>
              <a:buNone/>
            </a:pPr>
            <a:r>
              <a:rPr lang="en-US" sz="2000" dirty="0">
                <a:solidFill>
                  <a:srgbClr val="464646"/>
                </a:solidFill>
                <a:latin typeface="Times New Roman" panose="02020603050405020304" pitchFamily="18" charset="0"/>
                <a:ea typeface="Inter Medium" pitchFamily="34" charset="-122"/>
                <a:cs typeface="Times New Roman" panose="02020603050405020304" pitchFamily="18" charset="0"/>
              </a:rPr>
              <a:t>Thủ thư kiểm tra yêu cầu, xác nhận tình trạng sách và duyệt yêu cầu mượn của độc giả.</a:t>
            </a:r>
            <a:endParaRPr lang="en-US" sz="2000" dirty="0">
              <a:latin typeface="Times New Roman" panose="02020603050405020304" pitchFamily="18" charset="0"/>
              <a:cs typeface="Times New Roman" panose="02020603050405020304" pitchFamily="18" charset="0"/>
            </a:endParaRPr>
          </a:p>
        </p:txBody>
      </p:sp>
      <p:sp>
        <p:nvSpPr>
          <p:cNvPr id="34" name="Shape 27">
            <a:extLst>
              <a:ext uri="{FF2B5EF4-FFF2-40B4-BE49-F238E27FC236}">
                <a16:creationId xmlns:a16="http://schemas.microsoft.com/office/drawing/2014/main" id="{EBCB1A71-83E1-66BB-387B-417B974C1324}"/>
              </a:ext>
            </a:extLst>
          </p:cNvPr>
          <p:cNvSpPr/>
          <p:nvPr/>
        </p:nvSpPr>
        <p:spPr>
          <a:xfrm>
            <a:off x="7398517" y="5922645"/>
            <a:ext cx="618411" cy="22860"/>
          </a:xfrm>
          <a:prstGeom prst="roundRect">
            <a:avLst>
              <a:gd name="adj" fmla="val 115939"/>
            </a:avLst>
          </a:prstGeom>
          <a:solidFill>
            <a:srgbClr val="D8D4D4"/>
          </a:solidFill>
          <a:ln/>
        </p:spPr>
      </p:sp>
      <p:sp>
        <p:nvSpPr>
          <p:cNvPr id="35" name="Shape 28">
            <a:extLst>
              <a:ext uri="{FF2B5EF4-FFF2-40B4-BE49-F238E27FC236}">
                <a16:creationId xmlns:a16="http://schemas.microsoft.com/office/drawing/2014/main" id="{6B6FE55B-58D1-FB6D-C4EC-99F2EA641ACD}"/>
              </a:ext>
            </a:extLst>
          </p:cNvPr>
          <p:cNvSpPr/>
          <p:nvPr/>
        </p:nvSpPr>
        <p:spPr>
          <a:xfrm>
            <a:off x="7023827" y="5735360"/>
            <a:ext cx="397550" cy="397550"/>
          </a:xfrm>
          <a:prstGeom prst="roundRect">
            <a:avLst>
              <a:gd name="adj" fmla="val 6667"/>
            </a:avLst>
          </a:prstGeom>
          <a:solidFill>
            <a:srgbClr val="F2EEEE"/>
          </a:solidFill>
          <a:ln/>
        </p:spPr>
      </p:sp>
      <p:sp>
        <p:nvSpPr>
          <p:cNvPr id="36" name="Text 29">
            <a:extLst>
              <a:ext uri="{FF2B5EF4-FFF2-40B4-BE49-F238E27FC236}">
                <a16:creationId xmlns:a16="http://schemas.microsoft.com/office/drawing/2014/main" id="{76779969-FFEF-7552-738E-461D2D9C85E3}"/>
              </a:ext>
            </a:extLst>
          </p:cNvPr>
          <p:cNvSpPr/>
          <p:nvPr/>
        </p:nvSpPr>
        <p:spPr>
          <a:xfrm>
            <a:off x="7138722" y="5801558"/>
            <a:ext cx="167759" cy="265033"/>
          </a:xfrm>
          <a:prstGeom prst="rect">
            <a:avLst/>
          </a:prstGeom>
          <a:noFill/>
          <a:ln/>
        </p:spPr>
        <p:txBody>
          <a:bodyPr wrap="none" lIns="0" tIns="0" rIns="0" bIns="0" rtlCol="0" anchor="t"/>
          <a:lstStyle/>
          <a:p>
            <a:pPr marL="0" indent="0" algn="ctr">
              <a:lnSpc>
                <a:spcPts val="20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6</a:t>
            </a:r>
            <a:endParaRPr lang="en-US" sz="2000" dirty="0">
              <a:latin typeface="Times New Roman" panose="02020603050405020304" pitchFamily="18" charset="0"/>
              <a:cs typeface="Times New Roman" panose="02020603050405020304" pitchFamily="18" charset="0"/>
            </a:endParaRPr>
          </a:p>
        </p:txBody>
      </p:sp>
      <p:sp>
        <p:nvSpPr>
          <p:cNvPr id="37" name="Text 30">
            <a:extLst>
              <a:ext uri="{FF2B5EF4-FFF2-40B4-BE49-F238E27FC236}">
                <a16:creationId xmlns:a16="http://schemas.microsoft.com/office/drawing/2014/main" id="{D6130D51-9446-3ADA-5F0C-C98E26E761F0}"/>
              </a:ext>
            </a:extLst>
          </p:cNvPr>
          <p:cNvSpPr/>
          <p:nvPr/>
        </p:nvSpPr>
        <p:spPr>
          <a:xfrm>
            <a:off x="8194390" y="5713333"/>
            <a:ext cx="2208609" cy="275987"/>
          </a:xfrm>
          <a:prstGeom prst="rect">
            <a:avLst/>
          </a:prstGeom>
          <a:noFill/>
          <a:ln/>
        </p:spPr>
        <p:txBody>
          <a:bodyPr wrap="none" lIns="0" tIns="0" rIns="0" bIns="0" rtlCol="0" anchor="t"/>
          <a:lstStyle/>
          <a:p>
            <a:pPr marL="0" indent="0" algn="l">
              <a:lnSpc>
                <a:spcPts val="21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Nhận sách</a:t>
            </a:r>
            <a:endParaRPr lang="en-US" sz="2000" dirty="0">
              <a:latin typeface="Times New Roman" panose="02020603050405020304" pitchFamily="18" charset="0"/>
              <a:cs typeface="Times New Roman" panose="02020603050405020304" pitchFamily="18" charset="0"/>
            </a:endParaRPr>
          </a:p>
        </p:txBody>
      </p:sp>
      <p:sp>
        <p:nvSpPr>
          <p:cNvPr id="38" name="Text 31">
            <a:extLst>
              <a:ext uri="{FF2B5EF4-FFF2-40B4-BE49-F238E27FC236}">
                <a16:creationId xmlns:a16="http://schemas.microsoft.com/office/drawing/2014/main" id="{2680636C-3B8E-BC9A-7A19-7B84B6B76F7B}"/>
              </a:ext>
            </a:extLst>
          </p:cNvPr>
          <p:cNvSpPr/>
          <p:nvPr/>
        </p:nvSpPr>
        <p:spPr>
          <a:xfrm>
            <a:off x="8194390" y="6095286"/>
            <a:ext cx="5725001" cy="565309"/>
          </a:xfrm>
          <a:prstGeom prst="rect">
            <a:avLst/>
          </a:prstGeom>
          <a:noFill/>
          <a:ln/>
        </p:spPr>
        <p:txBody>
          <a:bodyPr wrap="square" lIns="0" tIns="0" rIns="0" bIns="0" rtlCol="0" anchor="t"/>
          <a:lstStyle/>
          <a:p>
            <a:pPr marL="0" indent="0" algn="l">
              <a:lnSpc>
                <a:spcPts val="2200"/>
              </a:lnSpc>
              <a:buNone/>
            </a:pPr>
            <a:r>
              <a:rPr lang="en-US" sz="2000" dirty="0">
                <a:solidFill>
                  <a:srgbClr val="464646"/>
                </a:solidFill>
                <a:latin typeface="Times New Roman" panose="02020603050405020304" pitchFamily="18" charset="0"/>
                <a:ea typeface="Inter Medium" pitchFamily="34" charset="-122"/>
                <a:cs typeface="Times New Roman" panose="02020603050405020304" pitchFamily="18" charset="0"/>
              </a:rPr>
              <a:t>Độc giả nhận sách trực tiếp tại thư viện sau khi thủ thư xác nhận và ghi nhận trong hệ thống.</a:t>
            </a:r>
            <a:endParaRPr lang="en-US" sz="2000" dirty="0">
              <a:latin typeface="Times New Roman" panose="02020603050405020304" pitchFamily="18" charset="0"/>
              <a:cs typeface="Times New Roman" panose="02020603050405020304" pitchFamily="18" charset="0"/>
            </a:endParaRPr>
          </a:p>
        </p:txBody>
      </p:sp>
      <p:sp>
        <p:nvSpPr>
          <p:cNvPr id="39" name="Shape 32">
            <a:extLst>
              <a:ext uri="{FF2B5EF4-FFF2-40B4-BE49-F238E27FC236}">
                <a16:creationId xmlns:a16="http://schemas.microsoft.com/office/drawing/2014/main" id="{CE708F5E-216E-F97B-C08F-8B4EC34B1115}"/>
              </a:ext>
            </a:extLst>
          </p:cNvPr>
          <p:cNvSpPr/>
          <p:nvPr/>
        </p:nvSpPr>
        <p:spPr>
          <a:xfrm>
            <a:off x="6428277" y="6717744"/>
            <a:ext cx="618411" cy="22860"/>
          </a:xfrm>
          <a:prstGeom prst="roundRect">
            <a:avLst>
              <a:gd name="adj" fmla="val 115939"/>
            </a:avLst>
          </a:prstGeom>
          <a:solidFill>
            <a:srgbClr val="D8D4D4"/>
          </a:solidFill>
          <a:ln/>
        </p:spPr>
      </p:sp>
      <p:sp>
        <p:nvSpPr>
          <p:cNvPr id="40" name="Shape 33">
            <a:extLst>
              <a:ext uri="{FF2B5EF4-FFF2-40B4-BE49-F238E27FC236}">
                <a16:creationId xmlns:a16="http://schemas.microsoft.com/office/drawing/2014/main" id="{4D5ED830-8755-A8E7-C9B3-A40AD8FD4EC8}"/>
              </a:ext>
            </a:extLst>
          </p:cNvPr>
          <p:cNvSpPr/>
          <p:nvPr/>
        </p:nvSpPr>
        <p:spPr>
          <a:xfrm>
            <a:off x="7023827" y="6530459"/>
            <a:ext cx="397550" cy="397550"/>
          </a:xfrm>
          <a:prstGeom prst="roundRect">
            <a:avLst>
              <a:gd name="adj" fmla="val 6667"/>
            </a:avLst>
          </a:prstGeom>
          <a:solidFill>
            <a:srgbClr val="F2EEEE"/>
          </a:solidFill>
          <a:ln/>
        </p:spPr>
      </p:sp>
      <p:sp>
        <p:nvSpPr>
          <p:cNvPr id="41" name="Text 34">
            <a:extLst>
              <a:ext uri="{FF2B5EF4-FFF2-40B4-BE49-F238E27FC236}">
                <a16:creationId xmlns:a16="http://schemas.microsoft.com/office/drawing/2014/main" id="{06561669-5F9F-3EB9-453B-B14ECDCE025D}"/>
              </a:ext>
            </a:extLst>
          </p:cNvPr>
          <p:cNvSpPr/>
          <p:nvPr/>
        </p:nvSpPr>
        <p:spPr>
          <a:xfrm>
            <a:off x="7151581" y="6596658"/>
            <a:ext cx="142042" cy="265033"/>
          </a:xfrm>
          <a:prstGeom prst="rect">
            <a:avLst/>
          </a:prstGeom>
          <a:noFill/>
          <a:ln/>
        </p:spPr>
        <p:txBody>
          <a:bodyPr wrap="none" lIns="0" tIns="0" rIns="0" bIns="0" rtlCol="0" anchor="t"/>
          <a:lstStyle/>
          <a:p>
            <a:pPr marL="0" indent="0" algn="ctr">
              <a:lnSpc>
                <a:spcPts val="20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7</a:t>
            </a:r>
            <a:endParaRPr lang="en-US" sz="2000" dirty="0">
              <a:latin typeface="Times New Roman" panose="02020603050405020304" pitchFamily="18" charset="0"/>
              <a:cs typeface="Times New Roman" panose="02020603050405020304" pitchFamily="18" charset="0"/>
            </a:endParaRPr>
          </a:p>
        </p:txBody>
      </p:sp>
      <p:sp>
        <p:nvSpPr>
          <p:cNvPr id="42" name="Text 35">
            <a:extLst>
              <a:ext uri="{FF2B5EF4-FFF2-40B4-BE49-F238E27FC236}">
                <a16:creationId xmlns:a16="http://schemas.microsoft.com/office/drawing/2014/main" id="{CAFD617A-B33A-FBDD-51FF-6F809CD2125F}"/>
              </a:ext>
            </a:extLst>
          </p:cNvPr>
          <p:cNvSpPr/>
          <p:nvPr/>
        </p:nvSpPr>
        <p:spPr>
          <a:xfrm>
            <a:off x="4042204" y="6508433"/>
            <a:ext cx="2208609" cy="275987"/>
          </a:xfrm>
          <a:prstGeom prst="rect">
            <a:avLst/>
          </a:prstGeom>
          <a:noFill/>
          <a:ln/>
        </p:spPr>
        <p:txBody>
          <a:bodyPr wrap="none" lIns="0" tIns="0" rIns="0" bIns="0" rtlCol="0" anchor="t"/>
          <a:lstStyle/>
          <a:p>
            <a:pPr marL="0" indent="0" algn="r">
              <a:lnSpc>
                <a:spcPts val="2150"/>
              </a:lnSpc>
              <a:buNone/>
            </a:pPr>
            <a:r>
              <a:rPr lang="en-US" sz="2000" dirty="0">
                <a:solidFill>
                  <a:srgbClr val="464646"/>
                </a:solidFill>
                <a:latin typeface="Times New Roman" panose="02020603050405020304" pitchFamily="18" charset="0"/>
                <a:ea typeface="DM Sans Semi Bold" pitchFamily="34" charset="-122"/>
                <a:cs typeface="Times New Roman" panose="02020603050405020304" pitchFamily="18" charset="0"/>
              </a:rPr>
              <a:t>Trả sách</a:t>
            </a:r>
            <a:endParaRPr lang="en-US" sz="2000" dirty="0">
              <a:latin typeface="Times New Roman" panose="02020603050405020304" pitchFamily="18" charset="0"/>
              <a:cs typeface="Times New Roman" panose="02020603050405020304" pitchFamily="18" charset="0"/>
            </a:endParaRPr>
          </a:p>
        </p:txBody>
      </p:sp>
      <p:sp>
        <p:nvSpPr>
          <p:cNvPr id="43" name="Text 36">
            <a:extLst>
              <a:ext uri="{FF2B5EF4-FFF2-40B4-BE49-F238E27FC236}">
                <a16:creationId xmlns:a16="http://schemas.microsoft.com/office/drawing/2014/main" id="{59CD9AB6-191E-D312-8685-87A915B8BE09}"/>
              </a:ext>
            </a:extLst>
          </p:cNvPr>
          <p:cNvSpPr/>
          <p:nvPr/>
        </p:nvSpPr>
        <p:spPr>
          <a:xfrm>
            <a:off x="525813" y="6890385"/>
            <a:ext cx="5725001" cy="565309"/>
          </a:xfrm>
          <a:prstGeom prst="rect">
            <a:avLst/>
          </a:prstGeom>
          <a:noFill/>
          <a:ln/>
        </p:spPr>
        <p:txBody>
          <a:bodyPr wrap="square" lIns="0" tIns="0" rIns="0" bIns="0" rtlCol="0" anchor="t"/>
          <a:lstStyle/>
          <a:p>
            <a:pPr marL="0" indent="0" algn="r">
              <a:lnSpc>
                <a:spcPts val="2200"/>
              </a:lnSpc>
              <a:buNone/>
            </a:pPr>
            <a:r>
              <a:rPr lang="en-US" sz="2000" dirty="0">
                <a:solidFill>
                  <a:srgbClr val="464646"/>
                </a:solidFill>
                <a:latin typeface="Times New Roman" panose="02020603050405020304" pitchFamily="18" charset="0"/>
                <a:ea typeface="Inter Medium" pitchFamily="34" charset="-122"/>
                <a:cs typeface="Times New Roman" panose="02020603050405020304" pitchFamily="18" charset="0"/>
              </a:rPr>
              <a:t>Khi trả sách, độc giả giao lại sách, thủ thư kiểm tra tình trạng sách, cập nhật ngày trả vào hệ thống và xác nhận việc trả sách.</a:t>
            </a:r>
            <a:endParaRPr lang="en-US" sz="2000" dirty="0">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27394C01-B88E-E785-7082-CD5953EBEC32}"/>
              </a:ext>
            </a:extLst>
          </p:cNvPr>
          <p:cNvSpPr/>
          <p:nvPr/>
        </p:nvSpPr>
        <p:spPr>
          <a:xfrm>
            <a:off x="12419071" y="7426712"/>
            <a:ext cx="2029522"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710D2-41B1-6A76-4B18-BBC9AF9C2DA6}"/>
            </a:ext>
          </a:extLst>
        </p:cNvPr>
        <p:cNvGrpSpPr/>
        <p:nvPr/>
      </p:nvGrpSpPr>
      <p:grpSpPr>
        <a:xfrm>
          <a:off x="0" y="0"/>
          <a:ext cx="0" cy="0"/>
          <a:chOff x="0" y="0"/>
          <a:chExt cx="0" cy="0"/>
        </a:xfrm>
      </p:grpSpPr>
      <p:sp>
        <p:nvSpPr>
          <p:cNvPr id="44" name="Rectangle 43">
            <a:extLst>
              <a:ext uri="{FF2B5EF4-FFF2-40B4-BE49-F238E27FC236}">
                <a16:creationId xmlns:a16="http://schemas.microsoft.com/office/drawing/2014/main" id="{7DE4F2E1-974B-2A53-C8F2-5E8ADF91AC5E}"/>
              </a:ext>
            </a:extLst>
          </p:cNvPr>
          <p:cNvSpPr/>
          <p:nvPr/>
        </p:nvSpPr>
        <p:spPr>
          <a:xfrm>
            <a:off x="7743017" y="6936293"/>
            <a:ext cx="3357761"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000">
              <a:latin typeface="Times New Roman" panose="02020603050405020304" pitchFamily="18" charset="0"/>
              <a:cs typeface="Times New Roman" panose="02020603050405020304" pitchFamily="18" charset="0"/>
            </a:endParaRPr>
          </a:p>
        </p:txBody>
      </p:sp>
      <p:sp>
        <p:nvSpPr>
          <p:cNvPr id="2" name="Text 0">
            <a:extLst>
              <a:ext uri="{FF2B5EF4-FFF2-40B4-BE49-F238E27FC236}">
                <a16:creationId xmlns:a16="http://schemas.microsoft.com/office/drawing/2014/main" id="{E5915F24-DF42-556F-A0AF-8DF40D9187D6}"/>
              </a:ext>
            </a:extLst>
          </p:cNvPr>
          <p:cNvSpPr/>
          <p:nvPr/>
        </p:nvSpPr>
        <p:spPr>
          <a:xfrm>
            <a:off x="932626" y="1095316"/>
            <a:ext cx="12765147" cy="1417558"/>
          </a:xfrm>
          <a:prstGeom prst="rect">
            <a:avLst/>
          </a:prstGeom>
          <a:noFill/>
          <a:ln/>
        </p:spPr>
        <p:txBody>
          <a:bodyPr wrap="square" lIns="0" tIns="0" rIns="0" bIns="0" rtlCol="0" anchor="t"/>
          <a:lstStyle/>
          <a:p>
            <a:pPr marL="0" indent="0">
              <a:lnSpc>
                <a:spcPts val="5550"/>
              </a:lnSpc>
              <a:buNone/>
            </a:pPr>
            <a:r>
              <a:rPr lang="en-US" sz="4450" b="1" dirty="0">
                <a:solidFill>
                  <a:srgbClr val="030303"/>
                </a:solidFill>
                <a:latin typeface="Times New Roman" panose="02020603050405020304" pitchFamily="18" charset="0"/>
                <a:ea typeface="DM Sans Semi Bold" pitchFamily="34" charset="-122"/>
                <a:cs typeface="Times New Roman" panose="02020603050405020304" pitchFamily="18" charset="0"/>
              </a:rPr>
              <a:t>Nghiệp vụ chính: Quy trình thêm sách vào thư viện</a:t>
            </a:r>
            <a:endParaRPr lang="en-US" sz="4450" b="1"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3CE41B7C-30BC-CCB4-E357-35AEB379C218}"/>
              </a:ext>
            </a:extLst>
          </p:cNvPr>
          <p:cNvSpPr/>
          <p:nvPr/>
        </p:nvSpPr>
        <p:spPr>
          <a:xfrm>
            <a:off x="1604018" y="2530729"/>
            <a:ext cx="396835" cy="396835"/>
          </a:xfrm>
          <a:prstGeom prst="roundRect">
            <a:avLst>
              <a:gd name="adj" fmla="val 8574"/>
            </a:avLst>
          </a:prstGeom>
          <a:solidFill>
            <a:srgbClr val="F2EEEE"/>
          </a:solidFill>
          <a:ln/>
        </p:spPr>
        <p:txBody>
          <a:bodyPr/>
          <a:lstStyle/>
          <a:p>
            <a:pPr algn="ctr"/>
            <a:r>
              <a:rPr lang="en-US"/>
              <a:t>1</a:t>
            </a:r>
            <a:endParaRPr lang="vi-VN"/>
          </a:p>
        </p:txBody>
      </p:sp>
      <p:sp>
        <p:nvSpPr>
          <p:cNvPr id="4" name="Text 2">
            <a:extLst>
              <a:ext uri="{FF2B5EF4-FFF2-40B4-BE49-F238E27FC236}">
                <a16:creationId xmlns:a16="http://schemas.microsoft.com/office/drawing/2014/main" id="{D2BD6416-3538-EE87-D1E5-26EDA45D1879}"/>
              </a:ext>
            </a:extLst>
          </p:cNvPr>
          <p:cNvSpPr/>
          <p:nvPr/>
        </p:nvSpPr>
        <p:spPr>
          <a:xfrm>
            <a:off x="2227667" y="25307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Tiếp nhận sách</a:t>
            </a:r>
            <a:endParaRPr lang="en-US" sz="2200" dirty="0"/>
          </a:p>
        </p:txBody>
      </p:sp>
      <p:sp>
        <p:nvSpPr>
          <p:cNvPr id="5" name="Text 3">
            <a:extLst>
              <a:ext uri="{FF2B5EF4-FFF2-40B4-BE49-F238E27FC236}">
                <a16:creationId xmlns:a16="http://schemas.microsoft.com/office/drawing/2014/main" id="{06AF4540-73FD-CCCD-C424-EF192B6CBA15}"/>
              </a:ext>
            </a:extLst>
          </p:cNvPr>
          <p:cNvSpPr/>
          <p:nvPr/>
        </p:nvSpPr>
        <p:spPr>
          <a:xfrm>
            <a:off x="2227667" y="3021148"/>
            <a:ext cx="4138409" cy="1451610"/>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Thủ thư nhận sách từ nhà xuất bản hoặc nhà cung cấp, kiểm tra tình trạng sách (mới, cũ, hỏng).</a:t>
            </a:r>
            <a:endParaRPr lang="en-US" sz="1750" dirty="0"/>
          </a:p>
        </p:txBody>
      </p:sp>
      <p:sp>
        <p:nvSpPr>
          <p:cNvPr id="6" name="Shape 4">
            <a:extLst>
              <a:ext uri="{FF2B5EF4-FFF2-40B4-BE49-F238E27FC236}">
                <a16:creationId xmlns:a16="http://schemas.microsoft.com/office/drawing/2014/main" id="{6B3BAA8F-63BA-DE7F-6149-3A90C551E413}"/>
              </a:ext>
            </a:extLst>
          </p:cNvPr>
          <p:cNvSpPr/>
          <p:nvPr/>
        </p:nvSpPr>
        <p:spPr>
          <a:xfrm>
            <a:off x="8060962" y="2530729"/>
            <a:ext cx="396835" cy="396835"/>
          </a:xfrm>
          <a:prstGeom prst="roundRect">
            <a:avLst>
              <a:gd name="adj" fmla="val 8574"/>
            </a:avLst>
          </a:prstGeom>
          <a:solidFill>
            <a:srgbClr val="F2EEEE"/>
          </a:solidFill>
          <a:ln/>
        </p:spPr>
        <p:txBody>
          <a:bodyPr/>
          <a:lstStyle/>
          <a:p>
            <a:pPr algn="ctr"/>
            <a:r>
              <a:rPr lang="en-US"/>
              <a:t>2</a:t>
            </a:r>
            <a:endParaRPr lang="vi-VN"/>
          </a:p>
        </p:txBody>
      </p:sp>
      <p:sp>
        <p:nvSpPr>
          <p:cNvPr id="45" name="Text 5">
            <a:extLst>
              <a:ext uri="{FF2B5EF4-FFF2-40B4-BE49-F238E27FC236}">
                <a16:creationId xmlns:a16="http://schemas.microsoft.com/office/drawing/2014/main" id="{BD14A91B-3183-8B32-3699-D84233BD7130}"/>
              </a:ext>
            </a:extLst>
          </p:cNvPr>
          <p:cNvSpPr/>
          <p:nvPr/>
        </p:nvSpPr>
        <p:spPr>
          <a:xfrm>
            <a:off x="8684611" y="25307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Nhập thông tin sách</a:t>
            </a:r>
            <a:endParaRPr lang="en-US" sz="2200" dirty="0"/>
          </a:p>
        </p:txBody>
      </p:sp>
      <p:sp>
        <p:nvSpPr>
          <p:cNvPr id="46" name="Text 6">
            <a:extLst>
              <a:ext uri="{FF2B5EF4-FFF2-40B4-BE49-F238E27FC236}">
                <a16:creationId xmlns:a16="http://schemas.microsoft.com/office/drawing/2014/main" id="{95633383-513B-2E37-3E51-A1A4E8D6B6FF}"/>
              </a:ext>
            </a:extLst>
          </p:cNvPr>
          <p:cNvSpPr/>
          <p:nvPr/>
        </p:nvSpPr>
        <p:spPr>
          <a:xfrm>
            <a:off x="8684611" y="3021148"/>
            <a:ext cx="4614700" cy="2540318"/>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Nhập thông tin chi tiết về sách vào hệ thống (tiêu đề, tác giả, nhà xuất bản, năm xuất bản, mã sách, thể loại, số lượng), đánh dấu tình trạng sách (còn hàng, đã mượn, hỏng).</a:t>
            </a:r>
            <a:endParaRPr lang="en-US" sz="1750" dirty="0"/>
          </a:p>
        </p:txBody>
      </p:sp>
      <p:sp>
        <p:nvSpPr>
          <p:cNvPr id="48" name="Text 8">
            <a:extLst>
              <a:ext uri="{FF2B5EF4-FFF2-40B4-BE49-F238E27FC236}">
                <a16:creationId xmlns:a16="http://schemas.microsoft.com/office/drawing/2014/main" id="{00EE220C-13AA-EB87-7AC4-72696C172937}"/>
              </a:ext>
            </a:extLst>
          </p:cNvPr>
          <p:cNvSpPr/>
          <p:nvPr/>
        </p:nvSpPr>
        <p:spPr>
          <a:xfrm>
            <a:off x="2227786" y="5779055"/>
            <a:ext cx="4690781" cy="354330"/>
          </a:xfrm>
          <a:prstGeom prst="rect">
            <a:avLst/>
          </a:prstGeom>
          <a:noFill/>
          <a:ln/>
        </p:spPr>
        <p:txBody>
          <a:bodyPr wrap="none" lIns="0" tIns="0" rIns="0" bIns="0" rtlCol="0" anchor="t"/>
          <a:lstStyle/>
          <a:p>
            <a:pPr marL="0" indent="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Cập nhật kho</a:t>
            </a:r>
            <a:endParaRPr lang="en-US" sz="2200" dirty="0"/>
          </a:p>
        </p:txBody>
      </p:sp>
      <p:sp>
        <p:nvSpPr>
          <p:cNvPr id="49" name="Text 9">
            <a:extLst>
              <a:ext uri="{FF2B5EF4-FFF2-40B4-BE49-F238E27FC236}">
                <a16:creationId xmlns:a16="http://schemas.microsoft.com/office/drawing/2014/main" id="{07117267-6577-75C3-0808-71E029CD3D77}"/>
              </a:ext>
            </a:extLst>
          </p:cNvPr>
          <p:cNvSpPr/>
          <p:nvPr/>
        </p:nvSpPr>
        <p:spPr>
          <a:xfrm>
            <a:off x="2227786" y="6269474"/>
            <a:ext cx="11469987"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Cập nhật số lượng sách trong kho sau khi nhập, thông báo cho hệ thống về tình trạng hiện tại của sách.</a:t>
            </a:r>
            <a:endParaRPr lang="en-US" sz="1750" dirty="0"/>
          </a:p>
        </p:txBody>
      </p:sp>
      <p:sp>
        <p:nvSpPr>
          <p:cNvPr id="50" name="Rectangle 49">
            <a:extLst>
              <a:ext uri="{FF2B5EF4-FFF2-40B4-BE49-F238E27FC236}">
                <a16:creationId xmlns:a16="http://schemas.microsoft.com/office/drawing/2014/main" id="{10CF1479-610B-F16B-D78D-D831F54C57B5}"/>
              </a:ext>
            </a:extLst>
          </p:cNvPr>
          <p:cNvSpPr/>
          <p:nvPr/>
        </p:nvSpPr>
        <p:spPr>
          <a:xfrm>
            <a:off x="7835615" y="6936293"/>
            <a:ext cx="3357761"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Shape 1">
            <a:extLst>
              <a:ext uri="{FF2B5EF4-FFF2-40B4-BE49-F238E27FC236}">
                <a16:creationId xmlns:a16="http://schemas.microsoft.com/office/drawing/2014/main" id="{2C615F46-4774-EC28-CA41-FE8E451F34BA}"/>
              </a:ext>
            </a:extLst>
          </p:cNvPr>
          <p:cNvSpPr/>
          <p:nvPr/>
        </p:nvSpPr>
        <p:spPr>
          <a:xfrm>
            <a:off x="1604018" y="5736550"/>
            <a:ext cx="396835" cy="396835"/>
          </a:xfrm>
          <a:prstGeom prst="roundRect">
            <a:avLst>
              <a:gd name="adj" fmla="val 8574"/>
            </a:avLst>
          </a:prstGeom>
          <a:solidFill>
            <a:srgbClr val="F2EEEE"/>
          </a:solidFill>
          <a:ln/>
        </p:spPr>
        <p:txBody>
          <a:bodyPr/>
          <a:lstStyle/>
          <a:p>
            <a:pPr algn="ctr"/>
            <a:r>
              <a:rPr lang="en-US"/>
              <a:t>3</a:t>
            </a:r>
            <a:endParaRPr lang="vi-VN"/>
          </a:p>
        </p:txBody>
      </p:sp>
    </p:spTree>
    <p:extLst>
      <p:ext uri="{BB962C8B-B14F-4D97-AF65-F5344CB8AC3E}">
        <p14:creationId xmlns:p14="http://schemas.microsoft.com/office/powerpoint/2010/main" val="1191003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146F-CDC1-26E0-8113-6E96E7BF6688}"/>
            </a:ext>
          </a:extLst>
        </p:cNvPr>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DCB8DFB0-5BB4-9FBA-5BC8-A3083E7EBAA3}"/>
              </a:ext>
            </a:extLst>
          </p:cNvPr>
          <p:cNvPicPr>
            <a:picLocks noChangeAspect="1"/>
          </p:cNvPicPr>
          <p:nvPr/>
        </p:nvPicPr>
        <p:blipFill>
          <a:blip r:embed="rId3"/>
          <a:stretch>
            <a:fillRect/>
          </a:stretch>
        </p:blipFill>
        <p:spPr>
          <a:xfrm>
            <a:off x="-173620" y="-31123"/>
            <a:ext cx="5486400" cy="8229600"/>
          </a:xfrm>
          <a:prstGeom prst="rect">
            <a:avLst/>
          </a:prstGeom>
        </p:spPr>
      </p:pic>
      <p:sp>
        <p:nvSpPr>
          <p:cNvPr id="8" name="Text 0">
            <a:extLst>
              <a:ext uri="{FF2B5EF4-FFF2-40B4-BE49-F238E27FC236}">
                <a16:creationId xmlns:a16="http://schemas.microsoft.com/office/drawing/2014/main" id="{DFA7C713-CA04-0EE2-9C77-AD0473356BCD}"/>
              </a:ext>
            </a:extLst>
          </p:cNvPr>
          <p:cNvSpPr/>
          <p:nvPr/>
        </p:nvSpPr>
        <p:spPr>
          <a:xfrm>
            <a:off x="6137315" y="512564"/>
            <a:ext cx="7842171" cy="1162526"/>
          </a:xfrm>
          <a:prstGeom prst="rect">
            <a:avLst/>
          </a:prstGeom>
          <a:noFill/>
          <a:ln/>
        </p:spPr>
        <p:txBody>
          <a:bodyPr wrap="square" lIns="0" tIns="0" rIns="0" bIns="0" rtlCol="0" anchor="t"/>
          <a:lstStyle/>
          <a:p>
            <a:pPr marL="0" indent="0">
              <a:lnSpc>
                <a:spcPts val="4550"/>
              </a:lnSpc>
              <a:buNone/>
            </a:pPr>
            <a:r>
              <a:rPr lang="en-US" sz="3650" dirty="0">
                <a:solidFill>
                  <a:srgbClr val="030303"/>
                </a:solidFill>
                <a:latin typeface="DM Sans Semi Bold" pitchFamily="34" charset="0"/>
                <a:ea typeface="DM Sans Semi Bold" pitchFamily="34" charset="-122"/>
                <a:cs typeface="DM Sans Semi Bold" pitchFamily="34" charset="-120"/>
              </a:rPr>
              <a:t>Nghiệp vụ chính: Quy trình xử lý phạt</a:t>
            </a:r>
            <a:endParaRPr lang="en-US" sz="3650" dirty="0"/>
          </a:p>
        </p:txBody>
      </p:sp>
      <p:pic>
        <p:nvPicPr>
          <p:cNvPr id="9" name="Image 1" descr="preencoded.png">
            <a:extLst>
              <a:ext uri="{FF2B5EF4-FFF2-40B4-BE49-F238E27FC236}">
                <a16:creationId xmlns:a16="http://schemas.microsoft.com/office/drawing/2014/main" id="{623C16D4-6AD3-2661-04AB-683BBDD01FE6}"/>
              </a:ext>
            </a:extLst>
          </p:cNvPr>
          <p:cNvPicPr>
            <a:picLocks noChangeAspect="1"/>
          </p:cNvPicPr>
          <p:nvPr/>
        </p:nvPicPr>
        <p:blipFill>
          <a:blip r:embed="rId4"/>
          <a:stretch>
            <a:fillRect/>
          </a:stretch>
        </p:blipFill>
        <p:spPr>
          <a:xfrm>
            <a:off x="6137315" y="1954054"/>
            <a:ext cx="464939" cy="464939"/>
          </a:xfrm>
          <a:prstGeom prst="rect">
            <a:avLst/>
          </a:prstGeom>
        </p:spPr>
      </p:pic>
      <p:sp>
        <p:nvSpPr>
          <p:cNvPr id="10" name="Text 1">
            <a:extLst>
              <a:ext uri="{FF2B5EF4-FFF2-40B4-BE49-F238E27FC236}">
                <a16:creationId xmlns:a16="http://schemas.microsoft.com/office/drawing/2014/main" id="{6E9EF9C2-F19F-65FD-EC31-601D7439CDEB}"/>
              </a:ext>
            </a:extLst>
          </p:cNvPr>
          <p:cNvSpPr/>
          <p:nvPr/>
        </p:nvSpPr>
        <p:spPr>
          <a:xfrm>
            <a:off x="6137315" y="2604968"/>
            <a:ext cx="2672120" cy="290632"/>
          </a:xfrm>
          <a:prstGeom prst="rect">
            <a:avLst/>
          </a:prstGeom>
          <a:noFill/>
          <a:ln/>
        </p:spPr>
        <p:txBody>
          <a:bodyPr wrap="none" lIns="0" tIns="0" rIns="0" bIns="0" rtlCol="0" anchor="t"/>
          <a:lstStyle/>
          <a:p>
            <a:pPr marL="0" indent="0" algn="l">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Kiểm tra tình trạng sách</a:t>
            </a:r>
            <a:endParaRPr lang="en-US" sz="1800" dirty="0"/>
          </a:p>
        </p:txBody>
      </p:sp>
      <p:sp>
        <p:nvSpPr>
          <p:cNvPr id="11" name="Text 2">
            <a:extLst>
              <a:ext uri="{FF2B5EF4-FFF2-40B4-BE49-F238E27FC236}">
                <a16:creationId xmlns:a16="http://schemas.microsoft.com/office/drawing/2014/main" id="{DB42587C-997B-63B7-C4B1-8D3B2D0792EB}"/>
              </a:ext>
            </a:extLst>
          </p:cNvPr>
          <p:cNvSpPr/>
          <p:nvPr/>
        </p:nvSpPr>
        <p:spPr>
          <a:xfrm>
            <a:off x="6137315" y="3007162"/>
            <a:ext cx="7842171" cy="297537"/>
          </a:xfrm>
          <a:prstGeom prst="rect">
            <a:avLst/>
          </a:prstGeom>
          <a:noFill/>
          <a:ln/>
        </p:spPr>
        <p:txBody>
          <a:bodyPr wrap="none" lIns="0" tIns="0" rIns="0" bIns="0" rtlCol="0" anchor="t"/>
          <a:lstStyle/>
          <a:p>
            <a:pPr marL="0" indent="0" algn="l">
              <a:lnSpc>
                <a:spcPts val="2300"/>
              </a:lnSpc>
              <a:buNone/>
            </a:pPr>
            <a:r>
              <a:rPr lang="en-US" sz="1450" dirty="0">
                <a:solidFill>
                  <a:srgbClr val="464646"/>
                </a:solidFill>
                <a:latin typeface="Inter Medium" pitchFamily="34" charset="0"/>
                <a:ea typeface="Inter Medium" pitchFamily="34" charset="-122"/>
                <a:cs typeface="Inter Medium" pitchFamily="34" charset="-120"/>
              </a:rPr>
              <a:t>Khi độc giả trả sách, thủ thư kiểm tra tình trạng sách và ngày trả.</a:t>
            </a:r>
            <a:endParaRPr lang="en-US" sz="1450" dirty="0"/>
          </a:p>
        </p:txBody>
      </p:sp>
      <p:pic>
        <p:nvPicPr>
          <p:cNvPr id="12" name="Image 2" descr="preencoded.png">
            <a:extLst>
              <a:ext uri="{FF2B5EF4-FFF2-40B4-BE49-F238E27FC236}">
                <a16:creationId xmlns:a16="http://schemas.microsoft.com/office/drawing/2014/main" id="{A734FAC4-DFDA-C2A9-BBFC-374F5A9BFF85}"/>
              </a:ext>
            </a:extLst>
          </p:cNvPr>
          <p:cNvPicPr>
            <a:picLocks noChangeAspect="1"/>
          </p:cNvPicPr>
          <p:nvPr/>
        </p:nvPicPr>
        <p:blipFill>
          <a:blip r:embed="rId5"/>
          <a:stretch>
            <a:fillRect/>
          </a:stretch>
        </p:blipFill>
        <p:spPr>
          <a:xfrm>
            <a:off x="6137315" y="3862626"/>
            <a:ext cx="464939" cy="464939"/>
          </a:xfrm>
          <a:prstGeom prst="rect">
            <a:avLst/>
          </a:prstGeom>
        </p:spPr>
      </p:pic>
      <p:sp>
        <p:nvSpPr>
          <p:cNvPr id="13" name="Text 3">
            <a:extLst>
              <a:ext uri="{FF2B5EF4-FFF2-40B4-BE49-F238E27FC236}">
                <a16:creationId xmlns:a16="http://schemas.microsoft.com/office/drawing/2014/main" id="{0506EB2E-2B6A-9C2A-81F8-DC2F2886EBB0}"/>
              </a:ext>
            </a:extLst>
          </p:cNvPr>
          <p:cNvSpPr/>
          <p:nvPr/>
        </p:nvSpPr>
        <p:spPr>
          <a:xfrm>
            <a:off x="6137315" y="4513540"/>
            <a:ext cx="2325053" cy="290632"/>
          </a:xfrm>
          <a:prstGeom prst="rect">
            <a:avLst/>
          </a:prstGeom>
          <a:noFill/>
          <a:ln/>
        </p:spPr>
        <p:txBody>
          <a:bodyPr wrap="none" lIns="0" tIns="0" rIns="0" bIns="0" rtlCol="0" anchor="t"/>
          <a:lstStyle/>
          <a:p>
            <a:pPr marL="0" indent="0" algn="l">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Áp dụng phạt</a:t>
            </a:r>
            <a:endParaRPr lang="en-US" sz="1800" dirty="0"/>
          </a:p>
        </p:txBody>
      </p:sp>
      <p:sp>
        <p:nvSpPr>
          <p:cNvPr id="14" name="Text 4">
            <a:extLst>
              <a:ext uri="{FF2B5EF4-FFF2-40B4-BE49-F238E27FC236}">
                <a16:creationId xmlns:a16="http://schemas.microsoft.com/office/drawing/2014/main" id="{F28D609D-19DA-2113-0AB4-DB78166B4E13}"/>
              </a:ext>
            </a:extLst>
          </p:cNvPr>
          <p:cNvSpPr/>
          <p:nvPr/>
        </p:nvSpPr>
        <p:spPr>
          <a:xfrm>
            <a:off x="6137315" y="4915733"/>
            <a:ext cx="7842171" cy="595074"/>
          </a:xfrm>
          <a:prstGeom prst="rect">
            <a:avLst/>
          </a:prstGeom>
          <a:noFill/>
          <a:ln/>
        </p:spPr>
        <p:txBody>
          <a:bodyPr wrap="square" lIns="0" tIns="0" rIns="0" bIns="0" rtlCol="0" anchor="t"/>
          <a:lstStyle/>
          <a:p>
            <a:pPr marL="0" indent="0" algn="l">
              <a:lnSpc>
                <a:spcPts val="2300"/>
              </a:lnSpc>
              <a:buNone/>
            </a:pPr>
            <a:r>
              <a:rPr lang="en-US" sz="1450" dirty="0">
                <a:solidFill>
                  <a:srgbClr val="464646"/>
                </a:solidFill>
                <a:latin typeface="Inter Medium" pitchFamily="34" charset="0"/>
                <a:ea typeface="Inter Medium" pitchFamily="34" charset="-122"/>
                <a:cs typeface="Inter Medium" pitchFamily="34" charset="-120"/>
              </a:rPr>
              <a:t>Nếu sách trả trễ hoặc bị hỏng, hệ thống tự động tính toán mức phạt dựa trên quy định, thông báo cho độc giả về số tiền phạt và lý do.</a:t>
            </a:r>
            <a:endParaRPr lang="en-US" sz="1450" dirty="0"/>
          </a:p>
        </p:txBody>
      </p:sp>
      <p:pic>
        <p:nvPicPr>
          <p:cNvPr id="15" name="Image 3" descr="preencoded.png">
            <a:extLst>
              <a:ext uri="{FF2B5EF4-FFF2-40B4-BE49-F238E27FC236}">
                <a16:creationId xmlns:a16="http://schemas.microsoft.com/office/drawing/2014/main" id="{8AC1D33F-CEA3-E22D-722D-DD282FC0E835}"/>
              </a:ext>
            </a:extLst>
          </p:cNvPr>
          <p:cNvPicPr>
            <a:picLocks noChangeAspect="1"/>
          </p:cNvPicPr>
          <p:nvPr/>
        </p:nvPicPr>
        <p:blipFill>
          <a:blip r:embed="rId6"/>
          <a:stretch>
            <a:fillRect/>
          </a:stretch>
        </p:blipFill>
        <p:spPr>
          <a:xfrm>
            <a:off x="6137315" y="6068735"/>
            <a:ext cx="464939" cy="464939"/>
          </a:xfrm>
          <a:prstGeom prst="rect">
            <a:avLst/>
          </a:prstGeom>
        </p:spPr>
      </p:pic>
      <p:sp>
        <p:nvSpPr>
          <p:cNvPr id="16" name="Text 5">
            <a:extLst>
              <a:ext uri="{FF2B5EF4-FFF2-40B4-BE49-F238E27FC236}">
                <a16:creationId xmlns:a16="http://schemas.microsoft.com/office/drawing/2014/main" id="{FDC39382-1C6F-AA7C-E386-E503F523CA93}"/>
              </a:ext>
            </a:extLst>
          </p:cNvPr>
          <p:cNvSpPr/>
          <p:nvPr/>
        </p:nvSpPr>
        <p:spPr>
          <a:xfrm>
            <a:off x="6137315" y="6719649"/>
            <a:ext cx="2325053" cy="290632"/>
          </a:xfrm>
          <a:prstGeom prst="rect">
            <a:avLst/>
          </a:prstGeom>
          <a:noFill/>
          <a:ln/>
        </p:spPr>
        <p:txBody>
          <a:bodyPr wrap="none" lIns="0" tIns="0" rIns="0" bIns="0" rtlCol="0" anchor="t"/>
          <a:lstStyle/>
          <a:p>
            <a:pPr marL="0" indent="0" algn="l">
              <a:lnSpc>
                <a:spcPts val="2250"/>
              </a:lnSpc>
              <a:buNone/>
            </a:pPr>
            <a:r>
              <a:rPr lang="en-US" sz="1800" dirty="0">
                <a:solidFill>
                  <a:srgbClr val="464646"/>
                </a:solidFill>
                <a:latin typeface="DM Sans Semi Bold" pitchFamily="34" charset="0"/>
                <a:ea typeface="DM Sans Semi Bold" pitchFamily="34" charset="-122"/>
                <a:cs typeface="DM Sans Semi Bold" pitchFamily="34" charset="-120"/>
              </a:rPr>
              <a:t>Thu tiền phạt</a:t>
            </a:r>
            <a:endParaRPr lang="en-US" sz="1800" dirty="0"/>
          </a:p>
        </p:txBody>
      </p:sp>
      <p:sp>
        <p:nvSpPr>
          <p:cNvPr id="17" name="Text 6">
            <a:extLst>
              <a:ext uri="{FF2B5EF4-FFF2-40B4-BE49-F238E27FC236}">
                <a16:creationId xmlns:a16="http://schemas.microsoft.com/office/drawing/2014/main" id="{40B36344-ADCE-C459-4778-8D9F8C71D66D}"/>
              </a:ext>
            </a:extLst>
          </p:cNvPr>
          <p:cNvSpPr/>
          <p:nvPr/>
        </p:nvSpPr>
        <p:spPr>
          <a:xfrm>
            <a:off x="6137315" y="7121842"/>
            <a:ext cx="7842171" cy="595074"/>
          </a:xfrm>
          <a:prstGeom prst="rect">
            <a:avLst/>
          </a:prstGeom>
          <a:noFill/>
          <a:ln/>
        </p:spPr>
        <p:txBody>
          <a:bodyPr wrap="square" lIns="0" tIns="0" rIns="0" bIns="0" rtlCol="0" anchor="t"/>
          <a:lstStyle/>
          <a:p>
            <a:pPr marL="0" indent="0" algn="l">
              <a:lnSpc>
                <a:spcPts val="2300"/>
              </a:lnSpc>
              <a:buNone/>
            </a:pPr>
            <a:r>
              <a:rPr lang="en-US" sz="1450" dirty="0">
                <a:solidFill>
                  <a:srgbClr val="464646"/>
                </a:solidFill>
                <a:latin typeface="Inter Medium" pitchFamily="34" charset="0"/>
                <a:ea typeface="Inter Medium" pitchFamily="34" charset="-122"/>
                <a:cs typeface="Inter Medium" pitchFamily="34" charset="-120"/>
              </a:rPr>
              <a:t>Thủ thư thu tiền phạt từ độc giả và cập nhật vào hệ thống, cập nhật trạng thái tài khoản của độc giả (có thể bị khóa nếu nợ phạt).</a:t>
            </a:r>
            <a:endParaRPr lang="en-US" sz="1450" dirty="0"/>
          </a:p>
        </p:txBody>
      </p:sp>
      <p:sp>
        <p:nvSpPr>
          <p:cNvPr id="18" name="Rectangle 17">
            <a:extLst>
              <a:ext uri="{FF2B5EF4-FFF2-40B4-BE49-F238E27FC236}">
                <a16:creationId xmlns:a16="http://schemas.microsoft.com/office/drawing/2014/main" id="{BC634EE6-29D5-69FA-8705-DF99E82FA552}"/>
              </a:ext>
            </a:extLst>
          </p:cNvPr>
          <p:cNvSpPr/>
          <p:nvPr/>
        </p:nvSpPr>
        <p:spPr>
          <a:xfrm>
            <a:off x="12511669" y="7426712"/>
            <a:ext cx="2029522"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717640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8990E-4F92-C9BC-1D25-D08769A27F09}"/>
            </a:ext>
          </a:extLst>
        </p:cNvPr>
        <p:cNvGrpSpPr/>
        <p:nvPr/>
      </p:nvGrpSpPr>
      <p:grpSpPr>
        <a:xfrm>
          <a:off x="0" y="0"/>
          <a:ext cx="0" cy="0"/>
          <a:chOff x="0" y="0"/>
          <a:chExt cx="0" cy="0"/>
        </a:xfrm>
      </p:grpSpPr>
      <p:sp>
        <p:nvSpPr>
          <p:cNvPr id="8" name="Text 0">
            <a:extLst>
              <a:ext uri="{FF2B5EF4-FFF2-40B4-BE49-F238E27FC236}">
                <a16:creationId xmlns:a16="http://schemas.microsoft.com/office/drawing/2014/main" id="{E1380A0F-F6EF-E40B-17A4-81BA23A19050}"/>
              </a:ext>
            </a:extLst>
          </p:cNvPr>
          <p:cNvSpPr/>
          <p:nvPr/>
        </p:nvSpPr>
        <p:spPr>
          <a:xfrm>
            <a:off x="604616" y="709334"/>
            <a:ext cx="7842171" cy="1162526"/>
          </a:xfrm>
          <a:prstGeom prst="rect">
            <a:avLst/>
          </a:prstGeom>
          <a:noFill/>
          <a:ln/>
        </p:spPr>
        <p:txBody>
          <a:bodyPr wrap="square" lIns="0" tIns="0" rIns="0" bIns="0" rtlCol="0" anchor="t"/>
          <a:lstStyle/>
          <a:p>
            <a:pPr marL="0" indent="0">
              <a:lnSpc>
                <a:spcPts val="4550"/>
              </a:lnSpc>
              <a:buNone/>
            </a:pPr>
            <a:r>
              <a:rPr lang="vi-VN" sz="3650"/>
              <a:t>Xây dựng cơ sở dữ liệu </a:t>
            </a:r>
            <a:endParaRPr lang="en-US" sz="3650" dirty="0"/>
          </a:p>
        </p:txBody>
      </p:sp>
      <p:pic>
        <p:nvPicPr>
          <p:cNvPr id="2" name="Picture 1">
            <a:extLst>
              <a:ext uri="{FF2B5EF4-FFF2-40B4-BE49-F238E27FC236}">
                <a16:creationId xmlns:a16="http://schemas.microsoft.com/office/drawing/2014/main" id="{B3AF1483-B0D9-21D3-14A8-DD1354184DBA}"/>
              </a:ext>
            </a:extLst>
          </p:cNvPr>
          <p:cNvPicPr>
            <a:picLocks noChangeAspect="1"/>
          </p:cNvPicPr>
          <p:nvPr/>
        </p:nvPicPr>
        <p:blipFill>
          <a:blip r:embed="rId3"/>
          <a:stretch>
            <a:fillRect/>
          </a:stretch>
        </p:blipFill>
        <p:spPr>
          <a:xfrm>
            <a:off x="1739097" y="2035159"/>
            <a:ext cx="10599516" cy="5600984"/>
          </a:xfrm>
          <a:prstGeom prst="rect">
            <a:avLst/>
          </a:prstGeom>
        </p:spPr>
      </p:pic>
      <p:sp>
        <p:nvSpPr>
          <p:cNvPr id="3" name="TextBox 2">
            <a:extLst>
              <a:ext uri="{FF2B5EF4-FFF2-40B4-BE49-F238E27FC236}">
                <a16:creationId xmlns:a16="http://schemas.microsoft.com/office/drawing/2014/main" id="{05284773-8276-5E61-2C89-D2B1186D47A3}"/>
              </a:ext>
            </a:extLst>
          </p:cNvPr>
          <p:cNvSpPr txBox="1"/>
          <p:nvPr/>
        </p:nvSpPr>
        <p:spPr>
          <a:xfrm>
            <a:off x="1739097" y="1533182"/>
            <a:ext cx="4548851" cy="369332"/>
          </a:xfrm>
          <a:prstGeom prst="rect">
            <a:avLst/>
          </a:prstGeom>
          <a:noFill/>
        </p:spPr>
        <p:txBody>
          <a:bodyPr wrap="square" rtlCol="0">
            <a:spAutoFit/>
          </a:bodyPr>
          <a:lstStyle/>
          <a:p>
            <a:r>
              <a:rPr lang="vi-VN"/>
              <a:t>Sơ đồ vật lý ERD</a:t>
            </a:r>
          </a:p>
        </p:txBody>
      </p:sp>
      <p:sp>
        <p:nvSpPr>
          <p:cNvPr id="4" name="Rectangle 3">
            <a:extLst>
              <a:ext uri="{FF2B5EF4-FFF2-40B4-BE49-F238E27FC236}">
                <a16:creationId xmlns:a16="http://schemas.microsoft.com/office/drawing/2014/main" id="{DC334A42-9F45-F7A3-FC6B-CD00DB17949A}"/>
              </a:ext>
            </a:extLst>
          </p:cNvPr>
          <p:cNvSpPr/>
          <p:nvPr/>
        </p:nvSpPr>
        <p:spPr>
          <a:xfrm>
            <a:off x="12511669" y="7426712"/>
            <a:ext cx="2029522"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92321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14998-583D-68B9-FB1E-E282F952B13E}"/>
            </a:ext>
          </a:extLst>
        </p:cNvPr>
        <p:cNvGrpSpPr/>
        <p:nvPr/>
      </p:nvGrpSpPr>
      <p:grpSpPr>
        <a:xfrm>
          <a:off x="0" y="0"/>
          <a:ext cx="0" cy="0"/>
          <a:chOff x="0" y="0"/>
          <a:chExt cx="0" cy="0"/>
        </a:xfrm>
      </p:grpSpPr>
      <p:sp>
        <p:nvSpPr>
          <p:cNvPr id="8" name="Text 0">
            <a:extLst>
              <a:ext uri="{FF2B5EF4-FFF2-40B4-BE49-F238E27FC236}">
                <a16:creationId xmlns:a16="http://schemas.microsoft.com/office/drawing/2014/main" id="{88818D10-F426-2F11-51BB-61FE3A02A772}"/>
              </a:ext>
            </a:extLst>
          </p:cNvPr>
          <p:cNvSpPr/>
          <p:nvPr/>
        </p:nvSpPr>
        <p:spPr>
          <a:xfrm>
            <a:off x="604616" y="709334"/>
            <a:ext cx="7842171" cy="1162526"/>
          </a:xfrm>
          <a:prstGeom prst="rect">
            <a:avLst/>
          </a:prstGeom>
          <a:noFill/>
          <a:ln/>
        </p:spPr>
        <p:txBody>
          <a:bodyPr wrap="square" lIns="0" tIns="0" rIns="0" bIns="0" rtlCol="0" anchor="t"/>
          <a:lstStyle/>
          <a:p>
            <a:pPr marL="0" indent="0">
              <a:lnSpc>
                <a:spcPts val="4550"/>
              </a:lnSpc>
              <a:buNone/>
            </a:pPr>
            <a:r>
              <a:rPr lang="vi-VN" sz="3650"/>
              <a:t>Xây dựng cơ sở dữ liệu </a:t>
            </a:r>
            <a:endParaRPr lang="en-US" sz="3650" dirty="0"/>
          </a:p>
        </p:txBody>
      </p:sp>
      <p:sp>
        <p:nvSpPr>
          <p:cNvPr id="3" name="TextBox 2">
            <a:extLst>
              <a:ext uri="{FF2B5EF4-FFF2-40B4-BE49-F238E27FC236}">
                <a16:creationId xmlns:a16="http://schemas.microsoft.com/office/drawing/2014/main" id="{4CFED2BE-AC56-F6F0-82C7-0E2ECC32168F}"/>
              </a:ext>
            </a:extLst>
          </p:cNvPr>
          <p:cNvSpPr txBox="1"/>
          <p:nvPr/>
        </p:nvSpPr>
        <p:spPr>
          <a:xfrm>
            <a:off x="1739097" y="1533182"/>
            <a:ext cx="4548851" cy="369332"/>
          </a:xfrm>
          <a:prstGeom prst="rect">
            <a:avLst/>
          </a:prstGeom>
          <a:noFill/>
        </p:spPr>
        <p:txBody>
          <a:bodyPr wrap="square" rtlCol="0">
            <a:spAutoFit/>
          </a:bodyPr>
          <a:lstStyle/>
          <a:p>
            <a:r>
              <a:rPr lang="vi-VN"/>
              <a:t>Sơ đồ diagram</a:t>
            </a:r>
          </a:p>
        </p:txBody>
      </p:sp>
      <p:pic>
        <p:nvPicPr>
          <p:cNvPr id="4" name="Picture 3">
            <a:extLst>
              <a:ext uri="{FF2B5EF4-FFF2-40B4-BE49-F238E27FC236}">
                <a16:creationId xmlns:a16="http://schemas.microsoft.com/office/drawing/2014/main" id="{E1D068F9-CB90-7FD5-FF55-0D224ECA925C}"/>
              </a:ext>
            </a:extLst>
          </p:cNvPr>
          <p:cNvPicPr>
            <a:picLocks noChangeAspect="1"/>
          </p:cNvPicPr>
          <p:nvPr/>
        </p:nvPicPr>
        <p:blipFill>
          <a:blip r:embed="rId3"/>
          <a:stretch>
            <a:fillRect/>
          </a:stretch>
        </p:blipFill>
        <p:spPr>
          <a:xfrm>
            <a:off x="2068976" y="2184830"/>
            <a:ext cx="9251064" cy="5719648"/>
          </a:xfrm>
          <a:prstGeom prst="rect">
            <a:avLst/>
          </a:prstGeom>
        </p:spPr>
      </p:pic>
      <p:sp>
        <p:nvSpPr>
          <p:cNvPr id="7" name="Rectangle 6">
            <a:extLst>
              <a:ext uri="{FF2B5EF4-FFF2-40B4-BE49-F238E27FC236}">
                <a16:creationId xmlns:a16="http://schemas.microsoft.com/office/drawing/2014/main" id="{2F2E263E-95B1-EEAA-3D8B-331687EC484E}"/>
              </a:ext>
            </a:extLst>
          </p:cNvPr>
          <p:cNvSpPr/>
          <p:nvPr/>
        </p:nvSpPr>
        <p:spPr>
          <a:xfrm>
            <a:off x="12511669" y="7426712"/>
            <a:ext cx="2029522" cy="691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44060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1041</Words>
  <Application>Microsoft Office PowerPoint</Application>
  <PresentationFormat>Custom</PresentationFormat>
  <Paragraphs>95</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Times New Roman</vt:lpstr>
      <vt:lpstr>Inter Medium</vt:lpstr>
      <vt:lpstr>Fraunces Extra Bold</vt:lpstr>
      <vt:lpstr>Arial</vt:lpstr>
      <vt:lpstr>Calibri</vt:lpstr>
      <vt:lpstr>Nobile</vt:lpstr>
      <vt:lpstr>DM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Trần Văn Minh Tiến 13</cp:lastModifiedBy>
  <cp:revision>2</cp:revision>
  <dcterms:created xsi:type="dcterms:W3CDTF">2024-11-30T08:13:03Z</dcterms:created>
  <dcterms:modified xsi:type="dcterms:W3CDTF">2024-11-30T08:39:10Z</dcterms:modified>
</cp:coreProperties>
</file>